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7"/>
  </p:notesMasterIdLst>
  <p:handoutMasterIdLst>
    <p:handoutMasterId r:id="rId28"/>
  </p:handoutMasterIdLst>
  <p:sldIdLst>
    <p:sldId id="306" r:id="rId2"/>
    <p:sldId id="312" r:id="rId3"/>
    <p:sldId id="354" r:id="rId4"/>
    <p:sldId id="366" r:id="rId5"/>
    <p:sldId id="355" r:id="rId6"/>
    <p:sldId id="356" r:id="rId7"/>
    <p:sldId id="357" r:id="rId8"/>
    <p:sldId id="358" r:id="rId9"/>
    <p:sldId id="360" r:id="rId10"/>
    <p:sldId id="364" r:id="rId11"/>
    <p:sldId id="365" r:id="rId12"/>
    <p:sldId id="367" r:id="rId13"/>
    <p:sldId id="370" r:id="rId14"/>
    <p:sldId id="369" r:id="rId15"/>
    <p:sldId id="368" r:id="rId16"/>
    <p:sldId id="380" r:id="rId17"/>
    <p:sldId id="381" r:id="rId18"/>
    <p:sldId id="373" r:id="rId19"/>
    <p:sldId id="374" r:id="rId20"/>
    <p:sldId id="375" r:id="rId21"/>
    <p:sldId id="376" r:id="rId22"/>
    <p:sldId id="378" r:id="rId23"/>
    <p:sldId id="379" r:id="rId24"/>
    <p:sldId id="371" r:id="rId25"/>
    <p:sldId id="322" r:id="rId26"/>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0F488"/>
    <a:srgbClr val="660066"/>
    <a:srgbClr val="009900"/>
    <a:srgbClr val="A400A4"/>
    <a:srgbClr val="993300"/>
    <a:srgbClr val="01B0FF"/>
    <a:srgbClr val="FFCC66"/>
    <a:srgbClr val="9966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115" autoAdjust="0"/>
    <p:restoredTop sz="94638" autoAdjust="0"/>
  </p:normalViewPr>
  <p:slideViewPr>
    <p:cSldViewPr>
      <p:cViewPr>
        <p:scale>
          <a:sx n="70" d="100"/>
          <a:sy n="70" d="100"/>
        </p:scale>
        <p:origin x="-121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3177" tIns="46589" rIns="93177" bIns="46589" rtlCol="0"/>
          <a:lstStyle>
            <a:lvl1pPr algn="r">
              <a:defRPr sz="1200"/>
            </a:lvl1pPr>
          </a:lstStyle>
          <a:p>
            <a:fld id="{788845E1-119C-41B3-BDFF-C25F0B9A2D9B}" type="datetimeFigureOut">
              <a:rPr lang="en-US" smtClean="0"/>
              <a:pPr/>
              <a:t>03/04/2018</a:t>
            </a:fld>
            <a:endParaRPr lang="en-US"/>
          </a:p>
        </p:txBody>
      </p:sp>
      <p:sp>
        <p:nvSpPr>
          <p:cNvPr id="4" name="Footer Placeholder 3"/>
          <p:cNvSpPr>
            <a:spLocks noGrp="1"/>
          </p:cNvSpPr>
          <p:nvPr>
            <p:ph type="ftr" sz="quarter" idx="2"/>
          </p:nvPr>
        </p:nvSpPr>
        <p:spPr>
          <a:xfrm>
            <a:off x="0" y="9428584"/>
            <a:ext cx="2945659" cy="496332"/>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3177" tIns="46589" rIns="93177" bIns="46589" rtlCol="0" anchor="b"/>
          <a:lstStyle>
            <a:lvl1pPr algn="r">
              <a:defRPr sz="1200"/>
            </a:lvl1pPr>
          </a:lstStyle>
          <a:p>
            <a:fld id="{BB473357-2973-4EA6-BDED-E6DFA6BB8CC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B214097E-79A0-42E5-BBB3-F0F7F5C78A3D}" type="datetimeFigureOut">
              <a:rPr lang="en-US"/>
              <a:pPr>
                <a:defRPr/>
              </a:pPr>
              <a:t>03/04/2018</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22A55F70-1085-414A-BADD-033C49DB395A}" type="slidenum">
              <a:rPr lang="en-US"/>
              <a:pPr>
                <a:defRPr/>
              </a:pPr>
              <a:t>‹#›</a:t>
            </a:fld>
            <a:endParaRPr lang="en-US" dirty="0"/>
          </a:p>
        </p:txBody>
      </p:sp>
    </p:spTree>
    <p:extLst>
      <p:ext uri="{BB962C8B-B14F-4D97-AF65-F5344CB8AC3E}">
        <p14:creationId xmlns:p14="http://schemas.microsoft.com/office/powerpoint/2010/main" xmlns="" val="4392324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E07E2C3C-2BE0-4BDA-A5D1-B96821DD6E74}" type="slidenum">
              <a:rPr lang="en-US" smtClean="0"/>
              <a:pPr>
                <a:defRPr/>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6E1C9A5-ED5B-4FF9-A551-736B3F8E6AD1}" type="datetime1">
              <a:rPr lang="en-US"/>
              <a:pPr>
                <a:defRPr/>
              </a:pPr>
              <a:t>03/04/2018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35F550-97B1-49F1-A21C-A11F520CEAE4}" type="slidenum">
              <a:rPr lang="en-US"/>
              <a:pPr>
                <a:defRPr/>
              </a:pPr>
              <a:t>‹#›</a:t>
            </a:fld>
            <a:endParaRPr lang="en-US"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23917E-9C91-4BE6-AB95-FC375A996B5B}" type="datetime1">
              <a:rPr lang="en-US"/>
              <a:pPr>
                <a:defRPr/>
              </a:pPr>
              <a:t>03/04/2018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5AB582-08BE-4E5E-9780-97E1A3A8D281}" type="slidenum">
              <a:rPr lang="en-US"/>
              <a:pPr>
                <a:defRPr/>
              </a:pPr>
              <a:t>‹#›</a:t>
            </a:fld>
            <a:endParaRPr lang="en-US"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9534066-3EFE-4B7E-995E-51728BC28305}" type="datetime1">
              <a:rPr lang="en-US"/>
              <a:pPr>
                <a:defRPr/>
              </a:pPr>
              <a:t>03/04/2018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2AD477-2BD9-4329-92B2-C659EE479906}" type="slidenum">
              <a:rPr lang="en-US"/>
              <a:pPr>
                <a:defRPr/>
              </a:pPr>
              <a:t>‹#›</a:t>
            </a:fld>
            <a:endParaRPr lang="en-US"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5E3F209-A8D8-46A1-ACE0-4DD1DCE2FD73}" type="datetime1">
              <a:rPr lang="en-US"/>
              <a:pPr>
                <a:defRPr/>
              </a:pPr>
              <a:t>03/04/2018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9B49630-D1B2-46A8-A74F-A8C36234CA97}" type="slidenum">
              <a:rPr lang="en-US"/>
              <a:pPr>
                <a:defRPr/>
              </a:pPr>
              <a:t>‹#›</a:t>
            </a:fld>
            <a:endParaRPr lang="en-US"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60C9F1F-7713-4EB1-B604-E42B654B059B}" type="datetime1">
              <a:rPr lang="en-US"/>
              <a:pPr>
                <a:defRPr/>
              </a:pPr>
              <a:t>03/04/2018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845BE5F-EE23-4A26-B8BD-4BCC8EA257EF}" type="slidenum">
              <a:rPr lang="en-US"/>
              <a:pPr>
                <a:defRPr/>
              </a:pPr>
              <a:t>‹#›</a:t>
            </a:fld>
            <a:endParaRPr 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EC432E5-FBBB-45E3-8346-DC8137F55FB9}" type="datetime1">
              <a:rPr lang="en-US"/>
              <a:pPr>
                <a:defRPr/>
              </a:pPr>
              <a:t>03/04/2018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6015E0A-3309-446E-B142-C2AB0ECA8B33}" type="slidenum">
              <a:rPr lang="en-US"/>
              <a:pPr>
                <a:defRPr/>
              </a:pPr>
              <a:t>‹#›</a:t>
            </a:fld>
            <a:endParaRPr 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F4D3A0-011E-4246-B034-6A46FDDD708B}" type="datetime1">
              <a:rPr lang="en-US"/>
              <a:pPr>
                <a:defRPr/>
              </a:pPr>
              <a:t>03/04/2018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C2C7634-E4F0-444A-89E0-E21126FF2918}" type="slidenum">
              <a:rPr lang="en-US"/>
              <a:pPr>
                <a:defRPr/>
              </a:pPr>
              <a:t>‹#›</a:t>
            </a:fld>
            <a:endParaRPr lang="en-US"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5DC3BFE-DD92-45D6-A918-DAAFFF48A9A9}" type="datetime1">
              <a:rPr lang="en-US"/>
              <a:pPr>
                <a:defRPr/>
              </a:pPr>
              <a:t>03/04/2018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1816DBD-F50E-4A65-B3FA-610C0E411AE9}" type="slidenum">
              <a:rPr lang="en-US"/>
              <a:pPr>
                <a:defRPr/>
              </a:pPr>
              <a:t>‹#›</a:t>
            </a:fld>
            <a:endParaRPr lang="en-US"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FA93697-F578-4D6E-899E-994C089AAF08}" type="datetime1">
              <a:rPr lang="en-US"/>
              <a:pPr>
                <a:defRPr/>
              </a:pPr>
              <a:t>03/04/2018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1EC44FE-B295-4F87-A5AF-C2244CC727BF}" type="slidenum">
              <a:rPr lang="en-US"/>
              <a:pPr>
                <a:defRPr/>
              </a:pPr>
              <a:t>‹#›</a:t>
            </a:fld>
            <a:endParaRPr lang="en-US"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E335931-4A3D-4693-88D0-429330CFF0BA}" type="datetime1">
              <a:rPr lang="en-US"/>
              <a:pPr>
                <a:defRPr/>
              </a:pPr>
              <a:t>03/04/2018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F21552-4340-4E01-A44A-86534ACEE91E}" type="slidenum">
              <a:rPr lang="en-US"/>
              <a:pPr>
                <a:defRPr/>
              </a:pPr>
              <a:t>‹#›</a:t>
            </a:fld>
            <a:endParaRPr lang="en-US"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710AC8-1915-4517-AEE7-5830E33A7C6D}" type="datetime1">
              <a:rPr lang="en-US"/>
              <a:pPr>
                <a:defRPr/>
              </a:pPr>
              <a:t>03/04/2018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F2B909-5D1F-4A38-8BF7-3345E40AC049}" type="slidenum">
              <a:rPr lang="en-US"/>
              <a:pPr>
                <a:defRPr/>
              </a:pPr>
              <a:t>‹#›</a:t>
            </a:fld>
            <a:endParaRPr lang="en-US"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2DB68F7-5503-4AF5-BA18-A5DB86C2DC03}" type="datetime1">
              <a:rPr lang="en-US"/>
              <a:pPr>
                <a:defRPr/>
              </a:pPr>
              <a:t>03/04/2018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443CA73-1801-4F77-B093-220729E3BCA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med"/>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295400" y="990600"/>
            <a:ext cx="7010400" cy="685800"/>
          </a:xfrm>
        </p:spPr>
        <p:txBody>
          <a:bodyPr>
            <a:scene3d>
              <a:camera prst="orthographicFront"/>
              <a:lightRig rig="threePt" dir="t"/>
            </a:scene3d>
            <a:sp3d extrusionH="57150">
              <a:extrusionClr>
                <a:srgbClr val="FF0000"/>
              </a:extrusionClr>
            </a:sp3d>
          </a:bodyPr>
          <a:lstStyle/>
          <a:p>
            <a:pPr eaLnBrk="1" hangingPunct="1"/>
            <a:r>
              <a:rPr lang="en-US" sz="4000" b="1" dirty="0" smtClean="0">
                <a:solidFill>
                  <a:srgbClr val="0070C0"/>
                </a:solidFill>
                <a:latin typeface="Bookman Old Style" pitchFamily="18" charset="0"/>
                <a:cs typeface="Arial" pitchFamily="34" charset="0"/>
              </a:rPr>
              <a:t>Presentation </a:t>
            </a:r>
            <a:br>
              <a:rPr lang="en-US" sz="4000" b="1" dirty="0" smtClean="0">
                <a:solidFill>
                  <a:srgbClr val="0070C0"/>
                </a:solidFill>
                <a:latin typeface="Bookman Old Style" pitchFamily="18" charset="0"/>
                <a:cs typeface="Arial" pitchFamily="34" charset="0"/>
              </a:rPr>
            </a:br>
            <a:r>
              <a:rPr lang="en-US" sz="4000" b="1" dirty="0" smtClean="0">
                <a:solidFill>
                  <a:srgbClr val="0070C0"/>
                </a:solidFill>
                <a:latin typeface="Bookman Old Style" pitchFamily="18" charset="0"/>
                <a:cs typeface="Arial" pitchFamily="34" charset="0"/>
              </a:rPr>
              <a:t>on</a:t>
            </a:r>
            <a:r>
              <a:rPr lang="en-US" sz="4000" b="1" dirty="0">
                <a:solidFill>
                  <a:srgbClr val="0070C0"/>
                </a:solidFill>
                <a:latin typeface="Bookman Old Style" pitchFamily="18" charset="0"/>
                <a:cs typeface="Arial" pitchFamily="34" charset="0"/>
              </a:rPr>
              <a:t/>
            </a:r>
            <a:br>
              <a:rPr lang="en-US" sz="4000" b="1" dirty="0">
                <a:solidFill>
                  <a:srgbClr val="0070C0"/>
                </a:solidFill>
                <a:latin typeface="Bookman Old Style" pitchFamily="18" charset="0"/>
                <a:cs typeface="Arial" pitchFamily="34" charset="0"/>
              </a:rPr>
            </a:br>
            <a:endParaRPr lang="en-US" sz="4000" b="1" dirty="0">
              <a:solidFill>
                <a:srgbClr val="0070C0"/>
              </a:solidFill>
              <a:latin typeface="Bookman Old Style" pitchFamily="18" charset="0"/>
              <a:cs typeface="Arial" pitchFamily="34" charset="0"/>
            </a:endParaRPr>
          </a:p>
        </p:txBody>
      </p:sp>
      <p:sp>
        <p:nvSpPr>
          <p:cNvPr id="3" name="Slide Number Placeholder 2"/>
          <p:cNvSpPr>
            <a:spLocks noGrp="1"/>
          </p:cNvSpPr>
          <p:nvPr>
            <p:ph type="sldNum" sz="quarter" idx="12"/>
          </p:nvPr>
        </p:nvSpPr>
        <p:spPr/>
        <p:txBody>
          <a:bodyPr/>
          <a:lstStyle/>
          <a:p>
            <a:pPr>
              <a:defRPr/>
            </a:pPr>
            <a:fld id="{C89B4463-2160-45FE-BB22-AA372EA4F904}" type="slidenum">
              <a:rPr lang="en-US"/>
              <a:pPr>
                <a:defRPr/>
              </a:pPr>
              <a:t>1</a:t>
            </a:fld>
            <a:endParaRPr lang="en-US" dirty="0"/>
          </a:p>
        </p:txBody>
      </p:sp>
      <p:pic>
        <p:nvPicPr>
          <p:cNvPr id="5124" name="Picture 1034" descr="j0188657"/>
          <p:cNvPicPr>
            <a:picLocks noChangeAspect="1" noChangeArrowheads="1"/>
          </p:cNvPicPr>
          <p:nvPr/>
        </p:nvPicPr>
        <p:blipFill>
          <a:blip r:embed="rId3" cstate="print"/>
          <a:srcRect/>
          <a:stretch>
            <a:fillRect/>
          </a:stretch>
        </p:blipFill>
        <p:spPr bwMode="auto">
          <a:xfrm rot="2056853">
            <a:off x="642938" y="3328988"/>
            <a:ext cx="1801812" cy="1754187"/>
          </a:xfrm>
          <a:prstGeom prst="rect">
            <a:avLst/>
          </a:prstGeom>
          <a:noFill/>
          <a:ln w="9525">
            <a:noFill/>
            <a:miter lim="800000"/>
            <a:headEnd/>
            <a:tailEnd/>
          </a:ln>
        </p:spPr>
      </p:pic>
      <p:pic>
        <p:nvPicPr>
          <p:cNvPr id="5125" name="Picture 1035" descr="j0188657"/>
          <p:cNvPicPr>
            <a:picLocks noChangeAspect="1" noChangeArrowheads="1"/>
          </p:cNvPicPr>
          <p:nvPr/>
        </p:nvPicPr>
        <p:blipFill>
          <a:blip r:embed="rId3" cstate="print"/>
          <a:srcRect/>
          <a:stretch>
            <a:fillRect/>
          </a:stretch>
        </p:blipFill>
        <p:spPr bwMode="auto">
          <a:xfrm rot="19525076" flipH="1">
            <a:off x="6775450" y="3327400"/>
            <a:ext cx="1801813" cy="1754188"/>
          </a:xfrm>
          <a:prstGeom prst="rect">
            <a:avLst/>
          </a:prstGeom>
          <a:noFill/>
          <a:ln w="9525">
            <a:noFill/>
            <a:miter lim="800000"/>
            <a:headEnd/>
            <a:tailEnd/>
          </a:ln>
        </p:spPr>
      </p:pic>
      <p:sp>
        <p:nvSpPr>
          <p:cNvPr id="7" name="Rectangle 6"/>
          <p:cNvSpPr/>
          <p:nvPr/>
        </p:nvSpPr>
        <p:spPr>
          <a:xfrm>
            <a:off x="1143000" y="1600200"/>
            <a:ext cx="7391400" cy="2677656"/>
          </a:xfrm>
          <a:prstGeom prst="rect">
            <a:avLst/>
          </a:prstGeom>
        </p:spPr>
        <p:txBody>
          <a:bodyPr wrap="square">
            <a:spAutoFit/>
          </a:bodyPr>
          <a:lstStyle/>
          <a:p>
            <a:pPr algn="ctr"/>
            <a:r>
              <a:rPr lang="en-US" sz="2800" b="1" dirty="0"/>
              <a:t/>
            </a:r>
            <a:br>
              <a:rPr lang="en-US" sz="2800" b="1" dirty="0"/>
            </a:br>
            <a:r>
              <a:rPr lang="en-US" sz="2800" b="1" dirty="0" smtClean="0"/>
              <a:t>PRE-FLC </a:t>
            </a:r>
          </a:p>
          <a:p>
            <a:pPr algn="ctr"/>
            <a:r>
              <a:rPr lang="en-US" sz="2800" b="1" dirty="0" smtClean="0"/>
              <a:t>FOR</a:t>
            </a:r>
          </a:p>
          <a:p>
            <a:pPr algn="ctr"/>
            <a:r>
              <a:rPr lang="en-US" sz="2800" b="1" dirty="0" smtClean="0"/>
              <a:t>EVMs (CU:7514 &amp; BU:7409)</a:t>
            </a:r>
          </a:p>
          <a:p>
            <a:pPr algn="ctr"/>
            <a:r>
              <a:rPr lang="en-US" sz="2800" b="1" dirty="0" smtClean="0"/>
              <a:t>OF </a:t>
            </a:r>
          </a:p>
          <a:p>
            <a:pPr algn="ctr"/>
            <a:r>
              <a:rPr lang="en-US" sz="2800" b="1" dirty="0" smtClean="0"/>
              <a:t>SEC-MP</a:t>
            </a:r>
            <a:endParaRPr lang="en-US" sz="3600" dirty="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2</a:t>
            </a:fld>
            <a:endParaRPr lang="en-US" dirty="0">
              <a:solidFill>
                <a:schemeClr val="bg1"/>
              </a:solidFill>
            </a:endParaRPr>
          </a:p>
        </p:txBody>
      </p:sp>
      <p:sp>
        <p:nvSpPr>
          <p:cNvPr id="4" name="Subtitle 2"/>
          <p:cNvSpPr txBox="1">
            <a:spLocks/>
          </p:cNvSpPr>
          <p:nvPr/>
        </p:nvSpPr>
        <p:spPr bwMode="auto">
          <a:xfrm>
            <a:off x="0" y="228600"/>
            <a:ext cx="9144000" cy="685800"/>
          </a:xfrm>
          <a:prstGeom prst="rect">
            <a:avLst/>
          </a:prstGeom>
          <a:noFill/>
          <a:ln w="9525">
            <a:noFill/>
            <a:miter lim="800000"/>
            <a:headEnd/>
            <a:tailEnd/>
          </a:ln>
        </p:spPr>
        <p:txBody>
          <a:bodyPr>
            <a:normAutofit/>
          </a:bodyPr>
          <a:lstStyle/>
          <a:p>
            <a:pPr algn="ctr" eaLnBrk="0" hangingPunct="0">
              <a:spcBef>
                <a:spcPct val="20000"/>
              </a:spcBef>
              <a:defRPr/>
            </a:pPr>
            <a:r>
              <a:rPr lang="en-GB" sz="3200" b="1" dirty="0" smtClean="0"/>
              <a:t>Physical Inspection:</a:t>
            </a:r>
            <a:endParaRPr lang="en-US" sz="3200" dirty="0" smtClean="0"/>
          </a:p>
        </p:txBody>
      </p:sp>
      <p:sp>
        <p:nvSpPr>
          <p:cNvPr id="6" name="TextBox 5"/>
          <p:cNvSpPr txBox="1"/>
          <p:nvPr/>
        </p:nvSpPr>
        <p:spPr>
          <a:xfrm>
            <a:off x="762000" y="914400"/>
            <a:ext cx="7772400" cy="6124754"/>
          </a:xfrm>
          <a:prstGeom prst="rect">
            <a:avLst/>
          </a:prstGeom>
          <a:noFill/>
        </p:spPr>
        <p:txBody>
          <a:bodyPr wrap="square" rtlCol="0">
            <a:spAutoFit/>
          </a:bodyPr>
          <a:lstStyle/>
          <a:p>
            <a:pPr lvl="0" algn="just">
              <a:buFont typeface="Wingdings" pitchFamily="2" charset="2"/>
              <a:buChar char="ü"/>
            </a:pPr>
            <a:r>
              <a:rPr lang="en-US" sz="2800" dirty="0"/>
              <a:t> </a:t>
            </a:r>
            <a:r>
              <a:rPr lang="en-GB" sz="2800" dirty="0" smtClean="0"/>
              <a:t>Remove address tags, Ballot Paper, old stickers if any. </a:t>
            </a:r>
          </a:p>
          <a:p>
            <a:pPr lvl="0" algn="just"/>
            <a:r>
              <a:rPr lang="en-GB" sz="2800" dirty="0" smtClean="0"/>
              <a:t> </a:t>
            </a:r>
            <a:endParaRPr lang="en-US" sz="2800" dirty="0" smtClean="0"/>
          </a:p>
          <a:p>
            <a:pPr lvl="0" algn="just">
              <a:buFont typeface="Wingdings" pitchFamily="2" charset="2"/>
              <a:buChar char="ü"/>
            </a:pPr>
            <a:r>
              <a:rPr lang="en-GB" sz="2800" dirty="0" smtClean="0"/>
              <a:t>Visually inspect BU / CU for physical defects like breakage of moulded housing and latches, buttons missing, BU acrylic sheet cracked, cable &amp; connector damaged etc. </a:t>
            </a:r>
          </a:p>
          <a:p>
            <a:pPr lvl="0" algn="just"/>
            <a:endParaRPr lang="en-US" sz="2800" dirty="0" smtClean="0"/>
          </a:p>
          <a:p>
            <a:pPr lvl="0" algn="just">
              <a:buFont typeface="Wingdings" pitchFamily="2" charset="2"/>
              <a:buChar char="ü"/>
            </a:pPr>
            <a:r>
              <a:rPr lang="en-GB" sz="2800" dirty="0" smtClean="0"/>
              <a:t>Check all switches and doors of CU / BU for satisfactory working. </a:t>
            </a:r>
          </a:p>
          <a:p>
            <a:pPr lvl="0" algn="just">
              <a:buFont typeface="Wingdings" pitchFamily="2" charset="2"/>
              <a:buChar char="ü"/>
            </a:pPr>
            <a:endParaRPr lang="en-GB" sz="2800" dirty="0" smtClean="0"/>
          </a:p>
          <a:p>
            <a:pPr lvl="0" algn="just">
              <a:buFont typeface="Wingdings" pitchFamily="2" charset="2"/>
              <a:buChar char="ü"/>
            </a:pPr>
            <a:r>
              <a:rPr lang="en-GB" sz="2800" dirty="0" smtClean="0"/>
              <a:t>Sample Check list given as Annexure- III (For CU) &amp; IV (For BU)</a:t>
            </a:r>
          </a:p>
          <a:p>
            <a:pPr lvl="0" algn="just">
              <a:buFont typeface="Wingdings" pitchFamily="2" charset="2"/>
              <a:buChar char="ü"/>
            </a:pPr>
            <a:endParaRPr lang="en-GB" sz="2800" dirty="0" smtClean="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3</a:t>
            </a:fld>
            <a:endParaRPr lang="en-US" dirty="0">
              <a:solidFill>
                <a:schemeClr val="bg1"/>
              </a:solidFill>
            </a:endParaRPr>
          </a:p>
        </p:txBody>
      </p:sp>
      <p:sp>
        <p:nvSpPr>
          <p:cNvPr id="4" name="Subtitle 2"/>
          <p:cNvSpPr txBox="1">
            <a:spLocks/>
          </p:cNvSpPr>
          <p:nvPr/>
        </p:nvSpPr>
        <p:spPr bwMode="auto">
          <a:xfrm>
            <a:off x="0" y="152400"/>
            <a:ext cx="9144000" cy="685800"/>
          </a:xfrm>
          <a:prstGeom prst="rect">
            <a:avLst/>
          </a:prstGeom>
          <a:noFill/>
          <a:ln w="9525">
            <a:noFill/>
            <a:miter lim="800000"/>
            <a:headEnd/>
            <a:tailEnd/>
          </a:ln>
        </p:spPr>
        <p:txBody>
          <a:bodyPr>
            <a:normAutofit/>
          </a:bodyPr>
          <a:lstStyle/>
          <a:p>
            <a:pPr algn="ctr"/>
            <a:r>
              <a:rPr lang="en-GB" sz="3200" b="1" dirty="0" smtClean="0"/>
              <a:t>Checking of Date and Time:</a:t>
            </a:r>
            <a:endParaRPr lang="en-US" sz="3200" dirty="0"/>
          </a:p>
        </p:txBody>
      </p:sp>
      <p:sp>
        <p:nvSpPr>
          <p:cNvPr id="6" name="TextBox 5"/>
          <p:cNvSpPr txBox="1"/>
          <p:nvPr/>
        </p:nvSpPr>
        <p:spPr>
          <a:xfrm>
            <a:off x="304800" y="838200"/>
            <a:ext cx="8458200" cy="5262979"/>
          </a:xfrm>
          <a:prstGeom prst="rect">
            <a:avLst/>
          </a:prstGeom>
          <a:noFill/>
        </p:spPr>
        <p:txBody>
          <a:bodyPr wrap="square" rtlCol="0">
            <a:spAutoFit/>
          </a:bodyPr>
          <a:lstStyle/>
          <a:p>
            <a:pPr lvl="0" algn="just"/>
            <a:r>
              <a:rPr lang="en-GB" sz="2400" dirty="0" smtClean="0"/>
              <a:t>Insert battery pack and DMM in CU and Switch on. Verify the Date and time with the normal time. In case of any deviation adjust date and time in the CU.</a:t>
            </a:r>
            <a:endParaRPr lang="en-US" sz="2400" dirty="0" smtClean="0"/>
          </a:p>
          <a:p>
            <a:pPr algn="just"/>
            <a:r>
              <a:rPr lang="en-GB" sz="2400" dirty="0" smtClean="0"/>
              <a:t>Date and Time can be set by using the following method.</a:t>
            </a:r>
          </a:p>
          <a:p>
            <a:pPr algn="just"/>
            <a:endParaRPr lang="en-US" sz="2400" dirty="0" smtClean="0"/>
          </a:p>
          <a:p>
            <a:pPr algn="just"/>
            <a:r>
              <a:rPr lang="en-IN" sz="2400" b="1" dirty="0" smtClean="0"/>
              <a:t>		Ensure CU must be in CLEAR STATE.</a:t>
            </a:r>
            <a:endParaRPr lang="en-US" sz="2400" dirty="0" smtClean="0"/>
          </a:p>
          <a:p>
            <a:pPr algn="just"/>
            <a:r>
              <a:rPr lang="en-IN" sz="2400" dirty="0" smtClean="0"/>
              <a:t>		Connect BU to CU.</a:t>
            </a:r>
            <a:endParaRPr lang="en-US" sz="2400" dirty="0" smtClean="0"/>
          </a:p>
          <a:p>
            <a:pPr algn="just"/>
            <a:r>
              <a:rPr lang="en-IN" sz="2400" dirty="0" smtClean="0"/>
              <a:t>		Press and hold </a:t>
            </a:r>
            <a:r>
              <a:rPr lang="en-IN" sz="2400" b="1" dirty="0" smtClean="0"/>
              <a:t>Result2</a:t>
            </a:r>
            <a:r>
              <a:rPr lang="en-IN" sz="2400" dirty="0" smtClean="0"/>
              <a:t> key and power on CU.</a:t>
            </a:r>
            <a:endParaRPr lang="en-US" sz="2400" dirty="0" smtClean="0"/>
          </a:p>
          <a:p>
            <a:pPr algn="just"/>
            <a:r>
              <a:rPr lang="en-IN" sz="2400" dirty="0" smtClean="0"/>
              <a:t>		Press and hold </a:t>
            </a:r>
            <a:r>
              <a:rPr lang="en-IN" sz="2400" b="1" dirty="0" smtClean="0"/>
              <a:t>Total</a:t>
            </a:r>
            <a:r>
              <a:rPr lang="en-IN" sz="2400" dirty="0" smtClean="0"/>
              <a:t> key while displaying Stars 		on CU display.</a:t>
            </a:r>
            <a:endParaRPr lang="en-US" sz="2400" dirty="0" smtClean="0"/>
          </a:p>
          <a:p>
            <a:pPr algn="just"/>
            <a:r>
              <a:rPr lang="en-IN" sz="2400" dirty="0" smtClean="0"/>
              <a:t>		Observe following format blinks continuously</a:t>
            </a:r>
            <a:endParaRPr lang="en-US" sz="2400" dirty="0" smtClean="0"/>
          </a:p>
          <a:p>
            <a:pPr algn="just"/>
            <a:r>
              <a:rPr lang="en-IN" sz="2400" dirty="0" smtClean="0"/>
              <a:t>		DTE  DD MM YY</a:t>
            </a:r>
            <a:endParaRPr lang="en-US" sz="2400" dirty="0" smtClean="0"/>
          </a:p>
          <a:p>
            <a:pPr algn="just"/>
            <a:r>
              <a:rPr lang="en-IN" sz="2400" dirty="0" smtClean="0"/>
              <a:t>		TME HH MM SS</a:t>
            </a:r>
            <a:endParaRPr lang="en-US" sz="2400" dirty="0" smtClean="0"/>
          </a:p>
          <a:p>
            <a:r>
              <a:rPr lang="en-IN" sz="2400" dirty="0" smtClean="0"/>
              <a:t>		</a:t>
            </a:r>
            <a:endParaRPr lang="en-US" sz="2400" dirty="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4</a:t>
            </a:fld>
            <a:endParaRPr lang="en-US" dirty="0">
              <a:solidFill>
                <a:schemeClr val="bg1"/>
              </a:solidFill>
            </a:endParaRPr>
          </a:p>
        </p:txBody>
      </p:sp>
      <p:sp>
        <p:nvSpPr>
          <p:cNvPr id="4" name="Subtitle 2"/>
          <p:cNvSpPr txBox="1">
            <a:spLocks/>
          </p:cNvSpPr>
          <p:nvPr/>
        </p:nvSpPr>
        <p:spPr bwMode="auto">
          <a:xfrm>
            <a:off x="0" y="152400"/>
            <a:ext cx="9144000" cy="685800"/>
          </a:xfrm>
          <a:prstGeom prst="rect">
            <a:avLst/>
          </a:prstGeom>
          <a:noFill/>
          <a:ln w="9525">
            <a:noFill/>
            <a:miter lim="800000"/>
            <a:headEnd/>
            <a:tailEnd/>
          </a:ln>
        </p:spPr>
        <p:txBody>
          <a:bodyPr>
            <a:normAutofit/>
          </a:bodyPr>
          <a:lstStyle/>
          <a:p>
            <a:pPr algn="ctr"/>
            <a:r>
              <a:rPr lang="en-GB" sz="3200" b="1" dirty="0" smtClean="0"/>
              <a:t>Checking of Date and Time:</a:t>
            </a:r>
            <a:endParaRPr lang="en-US" sz="3200" dirty="0"/>
          </a:p>
        </p:txBody>
      </p:sp>
      <p:sp>
        <p:nvSpPr>
          <p:cNvPr id="6" name="TextBox 5"/>
          <p:cNvSpPr txBox="1"/>
          <p:nvPr/>
        </p:nvSpPr>
        <p:spPr>
          <a:xfrm>
            <a:off x="304800" y="762000"/>
            <a:ext cx="8458200" cy="5632311"/>
          </a:xfrm>
          <a:prstGeom prst="rect">
            <a:avLst/>
          </a:prstGeom>
          <a:noFill/>
        </p:spPr>
        <p:txBody>
          <a:bodyPr wrap="square" rtlCol="0">
            <a:spAutoFit/>
          </a:bodyPr>
          <a:lstStyle/>
          <a:p>
            <a:pPr algn="just"/>
            <a:r>
              <a:rPr lang="en-IN" sz="2400" dirty="0" smtClean="0"/>
              <a:t>Enter DATE TIME values by using BU keys. As keys are pressed on BU, the entered digits are displayed on CU display.		</a:t>
            </a:r>
          </a:p>
          <a:p>
            <a:pPr algn="just"/>
            <a:r>
              <a:rPr lang="en-IN" sz="2400" dirty="0" smtClean="0"/>
              <a:t>			(BU key board acts like following way</a:t>
            </a:r>
            <a:endParaRPr lang="en-US" sz="2400" dirty="0" smtClean="0"/>
          </a:p>
          <a:p>
            <a:pPr algn="just"/>
            <a:r>
              <a:rPr lang="en-IN" sz="2400" dirty="0" smtClean="0"/>
              <a:t>			BU keys 1 to 9 for digits 1 to 9.</a:t>
            </a:r>
            <a:endParaRPr lang="en-US" sz="2400" dirty="0" smtClean="0"/>
          </a:p>
          <a:p>
            <a:pPr algn="just"/>
            <a:r>
              <a:rPr lang="en-IN" sz="2400" dirty="0" smtClean="0"/>
              <a:t>			BU key 10 for digit 0</a:t>
            </a:r>
            <a:endParaRPr lang="en-US" sz="2400" dirty="0" smtClean="0"/>
          </a:p>
          <a:p>
            <a:pPr algn="just"/>
            <a:r>
              <a:rPr lang="en-IN" sz="2400" dirty="0" smtClean="0"/>
              <a:t>			BU key 15 for BACKSPACE</a:t>
            </a:r>
            <a:endParaRPr lang="en-US" sz="2400" dirty="0" smtClean="0"/>
          </a:p>
          <a:p>
            <a:pPr algn="just"/>
            <a:r>
              <a:rPr lang="en-IN" sz="2400" dirty="0" smtClean="0"/>
              <a:t>			BU key 16 for ENTER(SAVE entered 				values)</a:t>
            </a:r>
            <a:endParaRPr lang="en-US" sz="2400" dirty="0" smtClean="0"/>
          </a:p>
          <a:p>
            <a:pPr algn="just"/>
            <a:r>
              <a:rPr lang="en-IN" sz="2400" dirty="0" smtClean="0"/>
              <a:t>			BU keys 11,12,13 and 14 Reserved)</a:t>
            </a:r>
          </a:p>
          <a:p>
            <a:pPr algn="just"/>
            <a:r>
              <a:rPr lang="en-IN" sz="2400" dirty="0" smtClean="0"/>
              <a:t>After entering the time press BU key 16 for end of the setting. Note the time. Switch off the CU and again switch ON after at least 1 minute. Observe updated time. If it is updated, then it is passed, else mention in fault report as Time up-</a:t>
            </a:r>
            <a:r>
              <a:rPr lang="en-IN" sz="2400" dirty="0" err="1" smtClean="0"/>
              <a:t>dation</a:t>
            </a:r>
            <a:r>
              <a:rPr lang="en-IN" sz="2400" dirty="0" smtClean="0"/>
              <a:t> Error. </a:t>
            </a:r>
            <a:endParaRPr lang="en-US" sz="2400" dirty="0"/>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5</a:t>
            </a:fld>
            <a:endParaRPr lang="en-US" dirty="0">
              <a:solidFill>
                <a:schemeClr val="bg1"/>
              </a:solidFill>
            </a:endParaRPr>
          </a:p>
        </p:txBody>
      </p:sp>
      <p:sp>
        <p:nvSpPr>
          <p:cNvPr id="4" name="Subtitle 2"/>
          <p:cNvSpPr txBox="1">
            <a:spLocks/>
          </p:cNvSpPr>
          <p:nvPr/>
        </p:nvSpPr>
        <p:spPr bwMode="auto">
          <a:xfrm>
            <a:off x="0" y="152400"/>
            <a:ext cx="9144000" cy="685800"/>
          </a:xfrm>
          <a:prstGeom prst="rect">
            <a:avLst/>
          </a:prstGeom>
          <a:noFill/>
          <a:ln w="9525">
            <a:noFill/>
            <a:miter lim="800000"/>
            <a:headEnd/>
            <a:tailEnd/>
          </a:ln>
        </p:spPr>
        <p:txBody>
          <a:bodyPr>
            <a:normAutofit/>
          </a:bodyPr>
          <a:lstStyle/>
          <a:p>
            <a:pPr algn="ctr"/>
            <a:r>
              <a:rPr lang="en-GB" sz="2800" b="1" dirty="0" smtClean="0"/>
              <a:t>     Verification of Sr. No of CU &amp; DMM:</a:t>
            </a:r>
            <a:endParaRPr lang="en-US" sz="2800" dirty="0"/>
          </a:p>
        </p:txBody>
      </p:sp>
      <p:sp>
        <p:nvSpPr>
          <p:cNvPr id="6" name="TextBox 5"/>
          <p:cNvSpPr txBox="1"/>
          <p:nvPr/>
        </p:nvSpPr>
        <p:spPr>
          <a:xfrm>
            <a:off x="304800" y="1447800"/>
            <a:ext cx="8458200" cy="1815882"/>
          </a:xfrm>
          <a:prstGeom prst="rect">
            <a:avLst/>
          </a:prstGeom>
          <a:noFill/>
        </p:spPr>
        <p:txBody>
          <a:bodyPr wrap="square" rtlCol="0">
            <a:spAutoFit/>
          </a:bodyPr>
          <a:lstStyle/>
          <a:p>
            <a:pPr lvl="0">
              <a:buFont typeface="Wingdings" pitchFamily="2" charset="2"/>
              <a:buChar char="Ø"/>
            </a:pPr>
            <a:r>
              <a:rPr lang="en-GB" sz="2800" dirty="0" smtClean="0"/>
              <a:t>Compare the serial no displayed with the serial </a:t>
            </a:r>
            <a:r>
              <a:rPr lang="en-GB" sz="2800" dirty="0" err="1" smtClean="0"/>
              <a:t>Nos</a:t>
            </a:r>
            <a:r>
              <a:rPr lang="en-GB" sz="2800" dirty="0" smtClean="0"/>
              <a:t> marked on the CU and DMM.</a:t>
            </a:r>
          </a:p>
          <a:p>
            <a:pPr lvl="0"/>
            <a:endParaRPr lang="en-US" sz="2800" dirty="0" smtClean="0"/>
          </a:p>
          <a:p>
            <a:pPr lvl="0">
              <a:buFont typeface="Wingdings" pitchFamily="2" charset="2"/>
              <a:buChar char="Ø"/>
            </a:pPr>
            <a:r>
              <a:rPr lang="en-GB" sz="2800" dirty="0" smtClean="0"/>
              <a:t>If there is discrepancy reject the respective units.</a:t>
            </a:r>
            <a:endParaRPr lang="en-US" sz="2800" dirty="0"/>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6</a:t>
            </a:fld>
            <a:endParaRPr lang="en-US" dirty="0">
              <a:solidFill>
                <a:schemeClr val="bg1"/>
              </a:solidFill>
            </a:endParaRPr>
          </a:p>
        </p:txBody>
      </p:sp>
      <p:sp>
        <p:nvSpPr>
          <p:cNvPr id="4" name="Subtitle 2"/>
          <p:cNvSpPr txBox="1">
            <a:spLocks/>
          </p:cNvSpPr>
          <p:nvPr/>
        </p:nvSpPr>
        <p:spPr bwMode="auto">
          <a:xfrm>
            <a:off x="0" y="152400"/>
            <a:ext cx="9144000" cy="685800"/>
          </a:xfrm>
          <a:prstGeom prst="rect">
            <a:avLst/>
          </a:prstGeom>
          <a:noFill/>
          <a:ln w="9525">
            <a:noFill/>
            <a:miter lim="800000"/>
            <a:headEnd/>
            <a:tailEnd/>
          </a:ln>
        </p:spPr>
        <p:txBody>
          <a:bodyPr>
            <a:normAutofit/>
          </a:bodyPr>
          <a:lstStyle/>
          <a:p>
            <a:pPr algn="ctr"/>
            <a:r>
              <a:rPr lang="en-GB" sz="3200" b="1" dirty="0" smtClean="0"/>
              <a:t>BU Self Check:</a:t>
            </a:r>
            <a:endParaRPr lang="en-US" sz="3200" dirty="0"/>
          </a:p>
        </p:txBody>
      </p:sp>
      <p:sp>
        <p:nvSpPr>
          <p:cNvPr id="6" name="TextBox 5"/>
          <p:cNvSpPr txBox="1"/>
          <p:nvPr/>
        </p:nvSpPr>
        <p:spPr>
          <a:xfrm>
            <a:off x="304800" y="838200"/>
            <a:ext cx="8458200" cy="5970865"/>
          </a:xfrm>
          <a:prstGeom prst="rect">
            <a:avLst/>
          </a:prstGeom>
          <a:noFill/>
        </p:spPr>
        <p:txBody>
          <a:bodyPr wrap="square" rtlCol="0">
            <a:spAutoFit/>
          </a:bodyPr>
          <a:lstStyle/>
          <a:p>
            <a:pPr lvl="0" algn="just">
              <a:buFont typeface="Wingdings" pitchFamily="2" charset="2"/>
              <a:buChar char="Ø"/>
            </a:pPr>
            <a:r>
              <a:rPr lang="en-US" dirty="0"/>
              <a:t> </a:t>
            </a:r>
            <a:r>
              <a:rPr lang="en-GB" sz="2800" dirty="0" smtClean="0"/>
              <a:t>Connect Three BUs to CU using BU cables and position the respective slide switches as per the BU position.</a:t>
            </a:r>
            <a:endParaRPr lang="en-US" sz="2800" dirty="0" smtClean="0"/>
          </a:p>
          <a:p>
            <a:pPr lvl="0" algn="just">
              <a:buFont typeface="Wingdings" pitchFamily="2" charset="2"/>
              <a:buChar char="Ø"/>
            </a:pPr>
            <a:r>
              <a:rPr lang="en-GB" sz="2800" dirty="0" smtClean="0"/>
              <a:t>Press and hold Result1 key and power on CU.</a:t>
            </a:r>
            <a:endParaRPr lang="en-US" sz="2800" dirty="0" smtClean="0"/>
          </a:p>
          <a:p>
            <a:pPr lvl="0" algn="just">
              <a:buFont typeface="Wingdings" pitchFamily="2" charset="2"/>
              <a:buChar char="Ø"/>
            </a:pPr>
            <a:r>
              <a:rPr lang="en-GB" sz="2800" dirty="0" smtClean="0"/>
              <a:t>Observe Link Error4 on CU display.</a:t>
            </a:r>
            <a:endParaRPr lang="en-US" sz="2800" dirty="0" smtClean="0"/>
          </a:p>
          <a:p>
            <a:pPr lvl="0" algn="just">
              <a:buFont typeface="Wingdings" pitchFamily="2" charset="2"/>
              <a:buChar char="Ø"/>
            </a:pPr>
            <a:r>
              <a:rPr lang="en-GB" sz="2800" dirty="0" smtClean="0"/>
              <a:t>Observe LEDs glowing in sequence automatically on BU1, BU2 &amp; BU3 from 1 to 16 followed by LED glow as per slide switch position.</a:t>
            </a:r>
            <a:endParaRPr lang="en-US" sz="2800" dirty="0" smtClean="0"/>
          </a:p>
          <a:p>
            <a:pPr lvl="0" algn="just">
              <a:buFont typeface="Wingdings" pitchFamily="2" charset="2"/>
              <a:buChar char="Ø"/>
            </a:pPr>
            <a:r>
              <a:rPr lang="en-GB" sz="2800" dirty="0" smtClean="0"/>
              <a:t>Now press each and every key five times in sequence from Candidate 1 to Candidate 16 on each BU and observe corresponding LED blinks for every key press. During this process the Green LED (Ready LED)will glow on the BUs.</a:t>
            </a:r>
            <a:endParaRPr lang="en-US" sz="2800" dirty="0" smtClean="0"/>
          </a:p>
          <a:p>
            <a:endParaRPr lang="en-US" dirty="0"/>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7</a:t>
            </a:fld>
            <a:endParaRPr lang="en-US" dirty="0">
              <a:solidFill>
                <a:schemeClr val="bg1"/>
              </a:solidFill>
            </a:endParaRPr>
          </a:p>
        </p:txBody>
      </p:sp>
      <p:sp>
        <p:nvSpPr>
          <p:cNvPr id="4" name="Subtitle 2"/>
          <p:cNvSpPr txBox="1">
            <a:spLocks/>
          </p:cNvSpPr>
          <p:nvPr/>
        </p:nvSpPr>
        <p:spPr bwMode="auto">
          <a:xfrm>
            <a:off x="0" y="152400"/>
            <a:ext cx="9144000" cy="685800"/>
          </a:xfrm>
          <a:prstGeom prst="rect">
            <a:avLst/>
          </a:prstGeom>
          <a:noFill/>
          <a:ln w="9525">
            <a:noFill/>
            <a:miter lim="800000"/>
            <a:headEnd/>
            <a:tailEnd/>
          </a:ln>
        </p:spPr>
        <p:txBody>
          <a:bodyPr>
            <a:normAutofit/>
          </a:bodyPr>
          <a:lstStyle/>
          <a:p>
            <a:pPr algn="ctr"/>
            <a:r>
              <a:rPr lang="en-GB" sz="3200" b="1" dirty="0" smtClean="0"/>
              <a:t>CU Self Check:</a:t>
            </a:r>
            <a:endParaRPr lang="en-US" sz="3200" dirty="0"/>
          </a:p>
        </p:txBody>
      </p:sp>
      <p:sp>
        <p:nvSpPr>
          <p:cNvPr id="6" name="TextBox 5"/>
          <p:cNvSpPr txBox="1"/>
          <p:nvPr/>
        </p:nvSpPr>
        <p:spPr>
          <a:xfrm>
            <a:off x="304800" y="838200"/>
            <a:ext cx="8458200" cy="5262979"/>
          </a:xfrm>
          <a:prstGeom prst="rect">
            <a:avLst/>
          </a:prstGeom>
          <a:noFill/>
        </p:spPr>
        <p:txBody>
          <a:bodyPr wrap="square" rtlCol="0">
            <a:spAutoFit/>
          </a:bodyPr>
          <a:lstStyle/>
          <a:p>
            <a:pPr lvl="0" algn="just">
              <a:buFont typeface="Wingdings" pitchFamily="2" charset="2"/>
              <a:buChar char="Ø"/>
            </a:pPr>
            <a:r>
              <a:rPr lang="en-GB" sz="2800" dirty="0" smtClean="0"/>
              <a:t>Press and Hold Result2 key and power on CU.</a:t>
            </a:r>
            <a:endParaRPr lang="en-US" sz="2800" dirty="0" smtClean="0"/>
          </a:p>
          <a:p>
            <a:pPr lvl="0" algn="just">
              <a:buFont typeface="Wingdings" pitchFamily="2" charset="2"/>
              <a:buChar char="Ø"/>
            </a:pPr>
            <a:r>
              <a:rPr lang="en-GB" sz="2800" dirty="0" smtClean="0"/>
              <a:t>Observe RTC Battery Status RTC BATTERY HIGH/LOW / CLOCK ERROR.</a:t>
            </a:r>
            <a:endParaRPr lang="en-US" sz="2800" dirty="0" smtClean="0"/>
          </a:p>
          <a:p>
            <a:pPr lvl="0" algn="just">
              <a:buFont typeface="Wingdings" pitchFamily="2" charset="2"/>
              <a:buChar char="Ø"/>
            </a:pPr>
            <a:r>
              <a:rPr lang="en-GB" sz="2800" dirty="0" smtClean="0"/>
              <a:t>Observe display patterns (Digits 0 to 9 and stars Displayed on All CU characters in sequence)</a:t>
            </a:r>
            <a:endParaRPr lang="en-US" sz="2800" dirty="0" smtClean="0"/>
          </a:p>
          <a:p>
            <a:pPr lvl="0" algn="just">
              <a:buFont typeface="Wingdings" pitchFamily="2" charset="2"/>
              <a:buChar char="Ø"/>
            </a:pPr>
            <a:r>
              <a:rPr lang="en-GB" sz="2800" dirty="0" smtClean="0"/>
              <a:t>When CU becomes Blank press TOTAL key to enter key check mode (Observe “0” displayed on the CU display),</a:t>
            </a:r>
            <a:endParaRPr lang="en-US" sz="2800" dirty="0" smtClean="0"/>
          </a:p>
          <a:p>
            <a:pPr lvl="0" algn="just">
              <a:buFont typeface="Wingdings" pitchFamily="2" charset="2"/>
              <a:buChar char="Ø"/>
            </a:pPr>
            <a:r>
              <a:rPr lang="en-GB" sz="2800" dirty="0" smtClean="0"/>
              <a:t>Press each key 10 times in the following sequence (Observe corresponding digit displayed on the screen on top row, 6</a:t>
            </a:r>
            <a:r>
              <a:rPr lang="en-GB" sz="2800" baseline="30000" dirty="0" smtClean="0"/>
              <a:t>th</a:t>
            </a:r>
            <a:r>
              <a:rPr lang="en-GB" sz="2800" dirty="0" smtClean="0"/>
              <a:t> position while pressing each key).</a:t>
            </a:r>
            <a:endParaRPr lang="en-US" sz="2800" dirty="0" smtClean="0"/>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8</a:t>
            </a:fld>
            <a:endParaRPr lang="en-US" dirty="0">
              <a:solidFill>
                <a:schemeClr val="bg1"/>
              </a:solidFill>
            </a:endParaRPr>
          </a:p>
        </p:txBody>
      </p:sp>
      <p:sp>
        <p:nvSpPr>
          <p:cNvPr id="4" name="Subtitle 2"/>
          <p:cNvSpPr txBox="1">
            <a:spLocks/>
          </p:cNvSpPr>
          <p:nvPr/>
        </p:nvSpPr>
        <p:spPr bwMode="auto">
          <a:xfrm>
            <a:off x="152400" y="152400"/>
            <a:ext cx="9144000" cy="685800"/>
          </a:xfrm>
          <a:prstGeom prst="rect">
            <a:avLst/>
          </a:prstGeom>
          <a:noFill/>
          <a:ln w="9525">
            <a:noFill/>
            <a:miter lim="800000"/>
            <a:headEnd/>
            <a:tailEnd/>
          </a:ln>
        </p:spPr>
        <p:txBody>
          <a:bodyPr>
            <a:normAutofit/>
          </a:bodyPr>
          <a:lstStyle/>
          <a:p>
            <a:pPr algn="ctr"/>
            <a:r>
              <a:rPr lang="en-GB" sz="3200" b="1" dirty="0" smtClean="0"/>
              <a:t>CU Self Check:             </a:t>
            </a:r>
            <a:r>
              <a:rPr lang="en-GB" sz="2400" b="1" dirty="0" smtClean="0"/>
              <a:t>Contd.....</a:t>
            </a:r>
            <a:endParaRPr lang="en-US" sz="2400" dirty="0"/>
          </a:p>
        </p:txBody>
      </p:sp>
      <p:sp>
        <p:nvSpPr>
          <p:cNvPr id="6" name="TextBox 5"/>
          <p:cNvSpPr txBox="1"/>
          <p:nvPr/>
        </p:nvSpPr>
        <p:spPr>
          <a:xfrm>
            <a:off x="1295400" y="990600"/>
            <a:ext cx="5410200" cy="4832092"/>
          </a:xfrm>
          <a:prstGeom prst="rect">
            <a:avLst/>
          </a:prstGeom>
          <a:noFill/>
        </p:spPr>
        <p:txBody>
          <a:bodyPr wrap="square" rtlCol="0">
            <a:spAutoFit/>
          </a:bodyPr>
          <a:lstStyle/>
          <a:p>
            <a:r>
              <a:rPr lang="en-GB" sz="2800" dirty="0" smtClean="0"/>
              <a:t>Key name	Displayed digit</a:t>
            </a:r>
            <a:endParaRPr lang="en-US" sz="2800" dirty="0" smtClean="0"/>
          </a:p>
          <a:p>
            <a:r>
              <a:rPr lang="en-GB" sz="2800" dirty="0" smtClean="0"/>
              <a:t>CLOSE		1</a:t>
            </a:r>
            <a:endParaRPr lang="en-US" sz="2800" dirty="0" smtClean="0"/>
          </a:p>
          <a:p>
            <a:r>
              <a:rPr lang="en-GB" sz="2800" dirty="0" smtClean="0"/>
              <a:t>RESULT2		2</a:t>
            </a:r>
            <a:endParaRPr lang="en-US" sz="2800" dirty="0" smtClean="0"/>
          </a:p>
          <a:p>
            <a:r>
              <a:rPr lang="en-GB" sz="2800" dirty="0" smtClean="0"/>
              <a:t>RESULT1		3</a:t>
            </a:r>
            <a:endParaRPr lang="en-US" sz="2800" dirty="0" smtClean="0"/>
          </a:p>
          <a:p>
            <a:r>
              <a:rPr lang="en-GB" sz="2800" dirty="0" smtClean="0"/>
              <a:t>BALLOT		4</a:t>
            </a:r>
            <a:endParaRPr lang="en-US" sz="2800" dirty="0" smtClean="0"/>
          </a:p>
          <a:p>
            <a:r>
              <a:rPr lang="en-GB" sz="2800" dirty="0" smtClean="0"/>
              <a:t>CAND. SET	5</a:t>
            </a:r>
            <a:endParaRPr lang="en-US" sz="2800" dirty="0" smtClean="0"/>
          </a:p>
          <a:p>
            <a:r>
              <a:rPr lang="en-GB" sz="2800" dirty="0" smtClean="0"/>
              <a:t>TOTAL		6</a:t>
            </a:r>
            <a:endParaRPr lang="en-US" sz="2800" dirty="0" smtClean="0"/>
          </a:p>
          <a:p>
            <a:r>
              <a:rPr lang="en-GB" sz="2800" dirty="0" smtClean="0"/>
              <a:t>CLEAR		7</a:t>
            </a:r>
          </a:p>
          <a:p>
            <a:endParaRPr lang="en-GB" sz="2800" dirty="0" smtClean="0"/>
          </a:p>
          <a:p>
            <a:endParaRPr lang="en-US" sz="2800" dirty="0" smtClean="0"/>
          </a:p>
          <a:p>
            <a:pPr lvl="0" algn="just"/>
            <a:endParaRPr lang="en-US" sz="2800" dirty="0" smtClean="0"/>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9</a:t>
            </a:fld>
            <a:endParaRPr lang="en-US" dirty="0">
              <a:solidFill>
                <a:schemeClr val="bg1"/>
              </a:solidFill>
            </a:endParaRPr>
          </a:p>
        </p:txBody>
      </p:sp>
      <p:sp>
        <p:nvSpPr>
          <p:cNvPr id="4" name="Subtitle 2"/>
          <p:cNvSpPr txBox="1">
            <a:spLocks/>
          </p:cNvSpPr>
          <p:nvPr/>
        </p:nvSpPr>
        <p:spPr bwMode="auto">
          <a:xfrm>
            <a:off x="152400" y="152400"/>
            <a:ext cx="9144000" cy="685800"/>
          </a:xfrm>
          <a:prstGeom prst="rect">
            <a:avLst/>
          </a:prstGeom>
          <a:noFill/>
          <a:ln w="9525">
            <a:noFill/>
            <a:miter lim="800000"/>
            <a:headEnd/>
            <a:tailEnd/>
          </a:ln>
        </p:spPr>
        <p:txBody>
          <a:bodyPr>
            <a:normAutofit/>
          </a:bodyPr>
          <a:lstStyle/>
          <a:p>
            <a:pPr algn="ctr"/>
            <a:r>
              <a:rPr lang="en-GB" sz="3200" b="1" dirty="0" smtClean="0"/>
              <a:t>Voting Verification</a:t>
            </a:r>
            <a:endParaRPr lang="en-US" sz="2400" dirty="0"/>
          </a:p>
        </p:txBody>
      </p:sp>
      <p:sp>
        <p:nvSpPr>
          <p:cNvPr id="6" name="TextBox 5"/>
          <p:cNvSpPr txBox="1"/>
          <p:nvPr/>
        </p:nvSpPr>
        <p:spPr>
          <a:xfrm>
            <a:off x="304800" y="685800"/>
            <a:ext cx="8458200" cy="5909310"/>
          </a:xfrm>
          <a:prstGeom prst="rect">
            <a:avLst/>
          </a:prstGeom>
          <a:noFill/>
        </p:spPr>
        <p:txBody>
          <a:bodyPr wrap="square" rtlCol="0">
            <a:spAutoFit/>
          </a:bodyPr>
          <a:lstStyle/>
          <a:p>
            <a:r>
              <a:rPr lang="en-GB" sz="2400" b="1" dirty="0" smtClean="0"/>
              <a:t>Candidate Set for Voting Verification:</a:t>
            </a:r>
            <a:endParaRPr lang="en-US" sz="2400" dirty="0" smtClean="0"/>
          </a:p>
          <a:p>
            <a:r>
              <a:rPr lang="en-GB" sz="2100" dirty="0" smtClean="0"/>
              <a:t>No. of Posts 	3</a:t>
            </a:r>
            <a:endParaRPr lang="en-US" sz="2100" dirty="0" smtClean="0"/>
          </a:p>
          <a:p>
            <a:r>
              <a:rPr lang="en-GB" sz="2100" dirty="0" smtClean="0"/>
              <a:t>Post 1 (in BU 1)</a:t>
            </a:r>
            <a:endParaRPr lang="en-US" sz="2100" dirty="0" smtClean="0"/>
          </a:p>
          <a:p>
            <a:r>
              <a:rPr lang="en-GB" sz="2100" dirty="0" smtClean="0"/>
              <a:t>	No of Candidates	15</a:t>
            </a:r>
            <a:endParaRPr lang="en-US" sz="2100" dirty="0" smtClean="0"/>
          </a:p>
          <a:p>
            <a:r>
              <a:rPr lang="en-GB" sz="2100" dirty="0" smtClean="0"/>
              <a:t>	No of seats		</a:t>
            </a:r>
            <a:r>
              <a:rPr lang="en-GB" sz="2100" dirty="0" smtClean="0"/>
              <a:t>01</a:t>
            </a:r>
            <a:endParaRPr lang="en-US" sz="2100" dirty="0" smtClean="0"/>
          </a:p>
          <a:p>
            <a:r>
              <a:rPr lang="en-GB" sz="2100" dirty="0" smtClean="0"/>
              <a:t>Post 2 (in BU 2)</a:t>
            </a:r>
            <a:endParaRPr lang="en-US" sz="2100" dirty="0" smtClean="0"/>
          </a:p>
          <a:p>
            <a:r>
              <a:rPr lang="en-GB" sz="2100" dirty="0" smtClean="0"/>
              <a:t>	No of Candidates	15</a:t>
            </a:r>
            <a:endParaRPr lang="en-US" sz="2100" dirty="0" smtClean="0"/>
          </a:p>
          <a:p>
            <a:r>
              <a:rPr lang="en-GB" sz="2100" dirty="0" smtClean="0"/>
              <a:t>	No of seats		</a:t>
            </a:r>
            <a:r>
              <a:rPr lang="en-GB" sz="2100" dirty="0" smtClean="0"/>
              <a:t>01</a:t>
            </a:r>
            <a:endParaRPr lang="en-US" sz="2100" dirty="0" smtClean="0"/>
          </a:p>
          <a:p>
            <a:r>
              <a:rPr lang="en-GB" sz="2100" dirty="0" smtClean="0"/>
              <a:t>Post 3 (in BU 3)</a:t>
            </a:r>
            <a:endParaRPr lang="en-US" sz="2100" dirty="0" smtClean="0"/>
          </a:p>
          <a:p>
            <a:r>
              <a:rPr lang="en-GB" sz="2100" dirty="0" smtClean="0"/>
              <a:t>	No of Candidates	15</a:t>
            </a:r>
            <a:endParaRPr lang="en-US" sz="2100" dirty="0" smtClean="0"/>
          </a:p>
          <a:p>
            <a:r>
              <a:rPr lang="en-GB" sz="2100" dirty="0" smtClean="0"/>
              <a:t>	No of seats		</a:t>
            </a:r>
            <a:r>
              <a:rPr lang="en-GB" sz="2100" dirty="0" smtClean="0"/>
              <a:t>01</a:t>
            </a:r>
            <a:endParaRPr lang="en-GB" sz="2100" dirty="0" smtClean="0"/>
          </a:p>
          <a:p>
            <a:pPr algn="just"/>
            <a:r>
              <a:rPr lang="en-GB" sz="2400" dirty="0" smtClean="0"/>
              <a:t>Carry out voting on all the EVMs with the above candidate set configuration and perform voting of at-least one vote to each </a:t>
            </a:r>
            <a:r>
              <a:rPr lang="en-GB" sz="2400" dirty="0" smtClean="0"/>
              <a:t>candidate. </a:t>
            </a:r>
            <a:r>
              <a:rPr lang="en-GB" sz="2400" dirty="0" smtClean="0"/>
              <a:t>Also perform at-least one under </a:t>
            </a:r>
            <a:r>
              <a:rPr lang="en-GB" sz="2400" smtClean="0"/>
              <a:t>votes </a:t>
            </a:r>
            <a:r>
              <a:rPr lang="en-GB" sz="2400" smtClean="0"/>
              <a:t>and </a:t>
            </a:r>
            <a:r>
              <a:rPr lang="en-GB" sz="2400" dirty="0" smtClean="0"/>
              <a:t>one unfinished Voters. Compare the results and clear the data on CU.</a:t>
            </a:r>
            <a:endParaRPr lang="en-US" sz="2400" dirty="0" smtClean="0"/>
          </a:p>
          <a:p>
            <a:pPr lvl="0" algn="just"/>
            <a:endParaRPr lang="en-US" sz="2400" dirty="0" smtClean="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10</a:t>
            </a:fld>
            <a:endParaRPr lang="en-US" dirty="0">
              <a:solidFill>
                <a:schemeClr val="bg1"/>
              </a:solidFill>
            </a:endParaRPr>
          </a:p>
        </p:txBody>
      </p:sp>
      <p:sp>
        <p:nvSpPr>
          <p:cNvPr id="4" name="Subtitle 2"/>
          <p:cNvSpPr txBox="1">
            <a:spLocks/>
          </p:cNvSpPr>
          <p:nvPr/>
        </p:nvSpPr>
        <p:spPr bwMode="auto">
          <a:xfrm>
            <a:off x="152400" y="152400"/>
            <a:ext cx="9144000" cy="685800"/>
          </a:xfrm>
          <a:prstGeom prst="rect">
            <a:avLst/>
          </a:prstGeom>
          <a:noFill/>
          <a:ln w="9525">
            <a:noFill/>
            <a:miter lim="800000"/>
            <a:headEnd/>
            <a:tailEnd/>
          </a:ln>
        </p:spPr>
        <p:txBody>
          <a:bodyPr>
            <a:normAutofit/>
          </a:bodyPr>
          <a:lstStyle/>
          <a:p>
            <a:pPr algn="ctr"/>
            <a:r>
              <a:rPr lang="en-GB" sz="3200" b="1" dirty="0" smtClean="0"/>
              <a:t>Completing Pre FLC:</a:t>
            </a:r>
            <a:endParaRPr lang="en-US" sz="3200" dirty="0"/>
          </a:p>
        </p:txBody>
      </p:sp>
      <p:sp>
        <p:nvSpPr>
          <p:cNvPr id="6" name="TextBox 5"/>
          <p:cNvSpPr txBox="1"/>
          <p:nvPr/>
        </p:nvSpPr>
        <p:spPr>
          <a:xfrm>
            <a:off x="304800" y="1219200"/>
            <a:ext cx="8458200" cy="3970318"/>
          </a:xfrm>
          <a:prstGeom prst="rect">
            <a:avLst/>
          </a:prstGeom>
          <a:noFill/>
        </p:spPr>
        <p:txBody>
          <a:bodyPr wrap="square" rtlCol="0">
            <a:spAutoFit/>
          </a:bodyPr>
          <a:lstStyle/>
          <a:p>
            <a:pPr lvl="0" algn="just">
              <a:buFont typeface="Wingdings" pitchFamily="2" charset="2"/>
              <a:buChar char="Ø"/>
            </a:pPr>
            <a:r>
              <a:rPr lang="en-GB" sz="2800" dirty="0" smtClean="0"/>
              <a:t>Affix stickers on passed CU/BU after successful checking. Put unit serial number on the sticker and sign with date. (Sample format Annexure-I)</a:t>
            </a:r>
          </a:p>
          <a:p>
            <a:pPr algn="just">
              <a:buFont typeface="Wingdings" pitchFamily="2" charset="2"/>
              <a:buChar char="Ø"/>
            </a:pPr>
            <a:r>
              <a:rPr lang="en-GB" sz="2800" dirty="0" smtClean="0"/>
              <a:t>Affix stickers on defective CU/BU after successful checking. Put unit serial number on the sticker and sign with date. (Sample format Annexure-II</a:t>
            </a:r>
          </a:p>
          <a:p>
            <a:pPr algn="just">
              <a:buFont typeface="Wingdings" pitchFamily="2" charset="2"/>
              <a:buChar char="Ø"/>
            </a:pPr>
            <a:r>
              <a:rPr lang="en-GB" sz="2800" dirty="0" smtClean="0"/>
              <a:t>Maintain the record of faulty CU (Annexure – III) &amp; BU (Annexure-IV) mentioning specific reason.</a:t>
            </a:r>
            <a:endParaRPr lang="en-US" sz="2800" dirty="0" smtClean="0"/>
          </a:p>
          <a:p>
            <a:pPr lvl="0" algn="just">
              <a:buFont typeface="Wingdings" pitchFamily="2" charset="2"/>
              <a:buChar char="Ø"/>
            </a:pPr>
            <a:r>
              <a:rPr lang="en-GB" sz="2800" dirty="0" smtClean="0"/>
              <a:t>Place the CU/BU in the appropriate carrying case.</a:t>
            </a:r>
            <a:endParaRPr lang="en-US" sz="2800" dirty="0" smtClean="0"/>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11</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Clearing CU after changing DMM: </a:t>
            </a:r>
          </a:p>
          <a:p>
            <a:pPr algn="ctr"/>
            <a:r>
              <a:rPr lang="en-GB" sz="2400" dirty="0" smtClean="0"/>
              <a:t>(procedure for handling Memory changed message issues)</a:t>
            </a:r>
            <a:endParaRPr lang="en-US" sz="2400" dirty="0"/>
          </a:p>
        </p:txBody>
      </p:sp>
      <p:sp>
        <p:nvSpPr>
          <p:cNvPr id="6" name="TextBox 5"/>
          <p:cNvSpPr txBox="1"/>
          <p:nvPr/>
        </p:nvSpPr>
        <p:spPr>
          <a:xfrm>
            <a:off x="304800" y="1010245"/>
            <a:ext cx="8458200" cy="5847755"/>
          </a:xfrm>
          <a:prstGeom prst="rect">
            <a:avLst/>
          </a:prstGeom>
          <a:noFill/>
        </p:spPr>
        <p:txBody>
          <a:bodyPr wrap="square" rtlCol="0">
            <a:spAutoFit/>
          </a:bodyPr>
          <a:lstStyle/>
          <a:p>
            <a:pPr lvl="0">
              <a:buFont typeface="Wingdings" pitchFamily="2" charset="2"/>
              <a:buChar char="Ø"/>
            </a:pPr>
            <a:r>
              <a:rPr lang="en-GB" sz="2200" dirty="0" smtClean="0"/>
              <a:t>Change the DMM when CU in power off mode.</a:t>
            </a:r>
            <a:endParaRPr lang="en-US" sz="2200" dirty="0" smtClean="0"/>
          </a:p>
          <a:p>
            <a:pPr lvl="0">
              <a:buFont typeface="Wingdings" pitchFamily="2" charset="2"/>
              <a:buChar char="Ø"/>
            </a:pPr>
            <a:r>
              <a:rPr lang="en-GB" sz="2200" dirty="0" smtClean="0"/>
              <a:t>Connect BU(slide switch position at 1) to CU</a:t>
            </a:r>
            <a:endParaRPr lang="en-US" sz="2200" dirty="0" smtClean="0"/>
          </a:p>
          <a:p>
            <a:pPr lvl="0">
              <a:buFont typeface="Wingdings" pitchFamily="2" charset="2"/>
              <a:buChar char="Ø"/>
            </a:pPr>
            <a:r>
              <a:rPr lang="en-GB" sz="2200" dirty="0" smtClean="0"/>
              <a:t>Power on CU.</a:t>
            </a:r>
            <a:endParaRPr lang="en-US" sz="2200" dirty="0" smtClean="0"/>
          </a:p>
          <a:p>
            <a:pPr lvl="0">
              <a:buFont typeface="Wingdings" pitchFamily="2" charset="2"/>
              <a:buChar char="Ø"/>
            </a:pPr>
            <a:r>
              <a:rPr lang="en-GB" sz="2200" dirty="0" smtClean="0"/>
              <a:t>Observe CU displays following messages </a:t>
            </a:r>
            <a:endParaRPr lang="en-US" sz="2200" dirty="0" smtClean="0"/>
          </a:p>
          <a:p>
            <a:pPr lvl="1">
              <a:buFont typeface="Wingdings" pitchFamily="2" charset="2"/>
              <a:buChar char="§"/>
            </a:pPr>
            <a:r>
              <a:rPr lang="en-GB" sz="2200" dirty="0" smtClean="0"/>
              <a:t>SEC MP</a:t>
            </a:r>
            <a:endParaRPr lang="en-US" sz="2200" dirty="0" smtClean="0"/>
          </a:p>
          <a:p>
            <a:pPr lvl="1">
              <a:buFont typeface="Wingdings" pitchFamily="2" charset="2"/>
              <a:buChar char="§"/>
            </a:pPr>
            <a:r>
              <a:rPr lang="en-GB" sz="2200" dirty="0" smtClean="0"/>
              <a:t>MEMORY CHANGED</a:t>
            </a:r>
            <a:endParaRPr lang="en-US" sz="2200" dirty="0" smtClean="0"/>
          </a:p>
          <a:p>
            <a:pPr lvl="0" algn="just">
              <a:buFont typeface="Wingdings" pitchFamily="2" charset="2"/>
              <a:buChar char="Ø"/>
            </a:pPr>
            <a:r>
              <a:rPr lang="en-GB" sz="2200" dirty="0" smtClean="0"/>
              <a:t>Case 1: CU in RESULT state &amp; CLEAR state</a:t>
            </a:r>
            <a:endParaRPr lang="en-US" sz="2200" dirty="0" smtClean="0"/>
          </a:p>
          <a:p>
            <a:pPr algn="just"/>
            <a:r>
              <a:rPr lang="en-GB" sz="2200" dirty="0" smtClean="0"/>
              <a:t>	Press and hold CLEAR key on CU till the DELETING 	POLLED VOTES message displays on CU.</a:t>
            </a:r>
            <a:endParaRPr lang="en-US" sz="2200" dirty="0" smtClean="0"/>
          </a:p>
          <a:p>
            <a:pPr algn="just"/>
            <a:r>
              <a:rPr lang="en-GB" sz="2200" dirty="0" smtClean="0"/>
              <a:t>  Case 2: CU in other than RESULT state&amp; CLEAR state</a:t>
            </a:r>
            <a:endParaRPr lang="en-US" sz="2200" dirty="0" smtClean="0"/>
          </a:p>
          <a:p>
            <a:pPr algn="just"/>
            <a:r>
              <a:rPr lang="en-GB" sz="2200" dirty="0" smtClean="0"/>
              <a:t>	Press and hold CLEAR key on CU and observe INVALID 	message.</a:t>
            </a:r>
            <a:endParaRPr lang="en-US" sz="2200" dirty="0" smtClean="0"/>
          </a:p>
          <a:p>
            <a:pPr algn="just"/>
            <a:r>
              <a:rPr lang="en-GB" sz="2200" dirty="0" smtClean="0"/>
              <a:t>	Press and hold both CAND. SET key and CLEAR key 	simultaneously till the DELETING POLLED VOTES 	message displays on CU. </a:t>
            </a:r>
            <a:endParaRPr lang="en-US" sz="2200" dirty="0" smtClean="0"/>
          </a:p>
          <a:p>
            <a:r>
              <a:rPr lang="en-GB" sz="2200" b="1" dirty="0" smtClean="0"/>
              <a:t>Note: Check for ‘’BEEP’’ sound followed by every display message.</a:t>
            </a:r>
            <a:endParaRPr lang="en-US" sz="2200" dirty="0" smtClean="0"/>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12</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Annexure-I (Sample Sticker)</a:t>
            </a:r>
            <a:endParaRPr lang="en-US" sz="2400" dirty="0"/>
          </a:p>
        </p:txBody>
      </p:sp>
      <p:graphicFrame>
        <p:nvGraphicFramePr>
          <p:cNvPr id="6" name="Table 5"/>
          <p:cNvGraphicFramePr>
            <a:graphicFrameLocks noGrp="1"/>
          </p:cNvGraphicFramePr>
          <p:nvPr/>
        </p:nvGraphicFramePr>
        <p:xfrm>
          <a:off x="685800" y="1143635"/>
          <a:ext cx="7772400" cy="4079113"/>
        </p:xfrm>
        <a:graphic>
          <a:graphicData uri="http://schemas.openxmlformats.org/drawingml/2006/table">
            <a:tbl>
              <a:tblPr/>
              <a:tblGrid>
                <a:gridCol w="4267200"/>
                <a:gridCol w="3505200"/>
              </a:tblGrid>
              <a:tr h="222250">
                <a:tc gridSpan="2">
                  <a:txBody>
                    <a:bodyPr/>
                    <a:lstStyle/>
                    <a:p>
                      <a:pPr marL="0" marR="0" algn="ctr">
                        <a:lnSpc>
                          <a:spcPct val="115000"/>
                        </a:lnSpc>
                        <a:spcBef>
                          <a:spcPts val="0"/>
                        </a:spcBef>
                        <a:spcAft>
                          <a:spcPts val="0"/>
                        </a:spcAft>
                      </a:pPr>
                      <a:r>
                        <a:rPr lang="en-US" sz="4000" b="1" dirty="0" smtClean="0">
                          <a:latin typeface="Calibri"/>
                          <a:ea typeface="Times New Roman"/>
                          <a:cs typeface="Mangal"/>
                        </a:rPr>
                        <a:t>Pre </a:t>
                      </a:r>
                      <a:r>
                        <a:rPr lang="en-US" sz="4000" b="1" dirty="0">
                          <a:latin typeface="Calibri"/>
                          <a:ea typeface="Times New Roman"/>
                          <a:cs typeface="Mangal"/>
                        </a:rPr>
                        <a:t>FLC PASSED</a:t>
                      </a: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r>
              <a:tr h="222250">
                <a:tc>
                  <a:txBody>
                    <a:bodyPr/>
                    <a:lstStyle/>
                    <a:p>
                      <a:pPr marL="0" marR="0">
                        <a:lnSpc>
                          <a:spcPct val="115000"/>
                        </a:lnSpc>
                        <a:spcBef>
                          <a:spcPts val="0"/>
                        </a:spcBef>
                        <a:spcAft>
                          <a:spcPts val="0"/>
                        </a:spcAft>
                      </a:pPr>
                      <a:r>
                        <a:rPr lang="en-US" sz="2400">
                          <a:latin typeface="Calibri"/>
                          <a:ea typeface="Times New Roman"/>
                          <a:cs typeface="Mangal"/>
                        </a:rPr>
                        <a:t>Name of District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79400">
                <a:tc>
                  <a:txBody>
                    <a:bodyPr/>
                    <a:lstStyle/>
                    <a:p>
                      <a:pPr marL="0" marR="0">
                        <a:lnSpc>
                          <a:spcPct val="115000"/>
                        </a:lnSpc>
                        <a:spcBef>
                          <a:spcPts val="0"/>
                        </a:spcBef>
                        <a:spcAft>
                          <a:spcPts val="0"/>
                        </a:spcAft>
                      </a:pPr>
                      <a:r>
                        <a:rPr lang="en-US" sz="2400">
                          <a:latin typeface="Calibri"/>
                          <a:ea typeface="Times New Roman"/>
                          <a:cs typeface="Mangal"/>
                        </a:rPr>
                        <a:t>Name of Location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79400">
                <a:tc>
                  <a:txBody>
                    <a:bodyPr/>
                    <a:lstStyle/>
                    <a:p>
                      <a:pPr marL="0" marR="0">
                        <a:lnSpc>
                          <a:spcPct val="115000"/>
                        </a:lnSpc>
                        <a:spcBef>
                          <a:spcPts val="0"/>
                        </a:spcBef>
                        <a:spcAft>
                          <a:spcPts val="0"/>
                        </a:spcAft>
                      </a:pPr>
                      <a:r>
                        <a:rPr lang="en-US" sz="2400">
                          <a:latin typeface="Calibri"/>
                          <a:ea typeface="Times New Roman"/>
                          <a:cs typeface="Mangal"/>
                        </a:rPr>
                        <a:t>CU/BU  Serial Number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33705">
                <a:tc>
                  <a:txBody>
                    <a:bodyPr/>
                    <a:lstStyle/>
                    <a:p>
                      <a:pPr marL="0" marR="0">
                        <a:lnSpc>
                          <a:spcPct val="115000"/>
                        </a:lnSpc>
                        <a:spcBef>
                          <a:spcPts val="0"/>
                        </a:spcBef>
                        <a:spcAft>
                          <a:spcPts val="0"/>
                        </a:spcAft>
                      </a:pPr>
                      <a:r>
                        <a:rPr lang="en-US" sz="2400" dirty="0" smtClean="0">
                          <a:latin typeface="Calibri"/>
                          <a:ea typeface="Times New Roman"/>
                          <a:cs typeface="Mangal"/>
                        </a:rPr>
                        <a:t>Pre </a:t>
                      </a:r>
                      <a:r>
                        <a:rPr lang="en-US" sz="2400" dirty="0">
                          <a:latin typeface="Calibri"/>
                          <a:ea typeface="Times New Roman"/>
                          <a:cs typeface="Mangal"/>
                        </a:rPr>
                        <a:t>FLC done as per procedure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9395">
                <a:tc>
                  <a:txBody>
                    <a:bodyPr/>
                    <a:lstStyle/>
                    <a:p>
                      <a:pPr marL="0" marR="0">
                        <a:lnSpc>
                          <a:spcPct val="115000"/>
                        </a:lnSpc>
                        <a:spcBef>
                          <a:spcPts val="0"/>
                        </a:spcBef>
                        <a:spcAft>
                          <a:spcPts val="0"/>
                        </a:spcAft>
                      </a:pPr>
                      <a:r>
                        <a:rPr lang="en-US" sz="2400" dirty="0">
                          <a:latin typeface="Calibri"/>
                          <a:ea typeface="Times New Roman"/>
                          <a:cs typeface="Mangal"/>
                        </a:rPr>
                        <a:t>Signature of official who has done </a:t>
                      </a:r>
                      <a:r>
                        <a:rPr lang="en-US" sz="2400" dirty="0" smtClean="0">
                          <a:latin typeface="+mn-lt"/>
                          <a:ea typeface="Times New Roman"/>
                          <a:cs typeface="Mangal"/>
                        </a:rPr>
                        <a:t>Pre FLC </a:t>
                      </a: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79400">
                <a:tc>
                  <a:txBody>
                    <a:bodyPr/>
                    <a:lstStyle/>
                    <a:p>
                      <a:pPr marL="0" marR="0">
                        <a:lnSpc>
                          <a:spcPct val="115000"/>
                        </a:lnSpc>
                        <a:spcBef>
                          <a:spcPts val="0"/>
                        </a:spcBef>
                        <a:spcAft>
                          <a:spcPts val="0"/>
                        </a:spcAft>
                      </a:pPr>
                      <a:r>
                        <a:rPr lang="en-US" sz="2400" dirty="0">
                          <a:latin typeface="Calibri"/>
                          <a:ea typeface="Times New Roman"/>
                          <a:cs typeface="Mangal"/>
                        </a:rPr>
                        <a:t>Date of </a:t>
                      </a:r>
                      <a:r>
                        <a:rPr lang="en-US" sz="2400" dirty="0" smtClean="0">
                          <a:latin typeface="+mn-lt"/>
                          <a:ea typeface="Times New Roman"/>
                          <a:cs typeface="Mangal"/>
                        </a:rPr>
                        <a:t>Pre FLC </a:t>
                      </a: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nSpc>
                          <a:spcPct val="115000"/>
                        </a:lnSpc>
                        <a:spcBef>
                          <a:spcPts val="0"/>
                        </a:spcBef>
                        <a:spcAft>
                          <a:spcPts val="0"/>
                        </a:spcAft>
                      </a:pPr>
                      <a:r>
                        <a:rPr lang="en-US" sz="2400">
                          <a:latin typeface="Calibri"/>
                          <a:ea typeface="Times New Roman"/>
                          <a:cs typeface="Mangal"/>
                        </a:rPr>
                        <a:t>Signature of Supervising official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13</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     Annexure-II (Sample Sticker)</a:t>
            </a:r>
            <a:endParaRPr lang="en-US" sz="2400" dirty="0"/>
          </a:p>
        </p:txBody>
      </p:sp>
      <p:graphicFrame>
        <p:nvGraphicFramePr>
          <p:cNvPr id="5" name="Table 4"/>
          <p:cNvGraphicFramePr>
            <a:graphicFrameLocks noGrp="1"/>
          </p:cNvGraphicFramePr>
          <p:nvPr/>
        </p:nvGraphicFramePr>
        <p:xfrm>
          <a:off x="762000" y="990600"/>
          <a:ext cx="7924800" cy="4907280"/>
        </p:xfrm>
        <a:graphic>
          <a:graphicData uri="http://schemas.openxmlformats.org/drawingml/2006/table">
            <a:tbl>
              <a:tblPr/>
              <a:tblGrid>
                <a:gridCol w="3962400"/>
                <a:gridCol w="3962400"/>
              </a:tblGrid>
              <a:tr h="222250">
                <a:tc gridSpan="2">
                  <a:txBody>
                    <a:bodyPr/>
                    <a:lstStyle/>
                    <a:p>
                      <a:pPr marL="0" marR="0" algn="ctr">
                        <a:lnSpc>
                          <a:spcPct val="115000"/>
                        </a:lnSpc>
                        <a:spcBef>
                          <a:spcPts val="0"/>
                        </a:spcBef>
                        <a:spcAft>
                          <a:spcPts val="0"/>
                        </a:spcAft>
                      </a:pPr>
                      <a:r>
                        <a:rPr lang="en-US" sz="4000" b="1" dirty="0" smtClean="0">
                          <a:latin typeface="Calibri"/>
                          <a:ea typeface="Times New Roman"/>
                          <a:cs typeface="Mangal"/>
                        </a:rPr>
                        <a:t>Pre </a:t>
                      </a:r>
                      <a:r>
                        <a:rPr lang="en-US" sz="4000" b="1" dirty="0">
                          <a:latin typeface="Calibri"/>
                          <a:ea typeface="Times New Roman"/>
                          <a:cs typeface="Mangal"/>
                        </a:rPr>
                        <a:t>FLC REJECTED</a:t>
                      </a: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r>
              <a:tr h="222250">
                <a:tc>
                  <a:txBody>
                    <a:bodyPr/>
                    <a:lstStyle/>
                    <a:p>
                      <a:pPr marL="0" marR="0">
                        <a:lnSpc>
                          <a:spcPct val="115000"/>
                        </a:lnSpc>
                        <a:spcBef>
                          <a:spcPts val="0"/>
                        </a:spcBef>
                        <a:spcAft>
                          <a:spcPts val="0"/>
                        </a:spcAft>
                      </a:pPr>
                      <a:r>
                        <a:rPr lang="en-US" sz="2400" dirty="0">
                          <a:latin typeface="Calibri"/>
                          <a:ea typeface="Times New Roman"/>
                          <a:cs typeface="Mangal"/>
                        </a:rPr>
                        <a:t>Name of District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79400">
                <a:tc>
                  <a:txBody>
                    <a:bodyPr/>
                    <a:lstStyle/>
                    <a:p>
                      <a:pPr marL="0" marR="0">
                        <a:lnSpc>
                          <a:spcPct val="115000"/>
                        </a:lnSpc>
                        <a:spcBef>
                          <a:spcPts val="0"/>
                        </a:spcBef>
                        <a:spcAft>
                          <a:spcPts val="0"/>
                        </a:spcAft>
                      </a:pPr>
                      <a:r>
                        <a:rPr lang="en-US" sz="2400">
                          <a:latin typeface="Calibri"/>
                          <a:ea typeface="Times New Roman"/>
                          <a:cs typeface="Mangal"/>
                        </a:rPr>
                        <a:t>Name of Location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79400">
                <a:tc>
                  <a:txBody>
                    <a:bodyPr/>
                    <a:lstStyle/>
                    <a:p>
                      <a:pPr marL="0" marR="0">
                        <a:lnSpc>
                          <a:spcPct val="115000"/>
                        </a:lnSpc>
                        <a:spcBef>
                          <a:spcPts val="0"/>
                        </a:spcBef>
                        <a:spcAft>
                          <a:spcPts val="0"/>
                        </a:spcAft>
                      </a:pPr>
                      <a:r>
                        <a:rPr lang="en-US" sz="2400">
                          <a:latin typeface="Calibri"/>
                          <a:ea typeface="Times New Roman"/>
                          <a:cs typeface="Mangal"/>
                        </a:rPr>
                        <a:t>CU/BU  Serial Number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33705">
                <a:tc>
                  <a:txBody>
                    <a:bodyPr/>
                    <a:lstStyle/>
                    <a:p>
                      <a:pPr marL="0" marR="0">
                        <a:lnSpc>
                          <a:spcPct val="115000"/>
                        </a:lnSpc>
                        <a:spcBef>
                          <a:spcPts val="0"/>
                        </a:spcBef>
                        <a:spcAft>
                          <a:spcPts val="0"/>
                        </a:spcAft>
                      </a:pPr>
                      <a:r>
                        <a:rPr lang="en-US" sz="2400">
                          <a:latin typeface="Calibri"/>
                          <a:ea typeface="Times New Roman"/>
                          <a:cs typeface="Mangal"/>
                        </a:rPr>
                        <a:t>Type of Error/ Fault Description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39395">
                <a:tc>
                  <a:txBody>
                    <a:bodyPr/>
                    <a:lstStyle/>
                    <a:p>
                      <a:pPr marL="0" marR="0">
                        <a:lnSpc>
                          <a:spcPct val="115000"/>
                        </a:lnSpc>
                        <a:spcBef>
                          <a:spcPts val="0"/>
                        </a:spcBef>
                        <a:spcAft>
                          <a:spcPts val="0"/>
                        </a:spcAft>
                      </a:pPr>
                      <a:r>
                        <a:rPr lang="en-US" sz="2400" dirty="0">
                          <a:latin typeface="Calibri"/>
                          <a:ea typeface="Times New Roman"/>
                          <a:cs typeface="Mangal"/>
                        </a:rPr>
                        <a:t>Signature of official who has done </a:t>
                      </a:r>
                      <a:r>
                        <a:rPr lang="en-US" sz="2400" dirty="0" smtClean="0">
                          <a:latin typeface="Calibri"/>
                          <a:ea typeface="Times New Roman"/>
                          <a:cs typeface="Mangal"/>
                        </a:rPr>
                        <a:t>Pre </a:t>
                      </a:r>
                      <a:r>
                        <a:rPr lang="en-US" sz="2400" dirty="0">
                          <a:latin typeface="Calibri"/>
                          <a:ea typeface="Times New Roman"/>
                          <a:cs typeface="Mangal"/>
                        </a:rPr>
                        <a:t>FLC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79400">
                <a:tc>
                  <a:txBody>
                    <a:bodyPr/>
                    <a:lstStyle/>
                    <a:p>
                      <a:pPr marL="0" marR="0">
                        <a:lnSpc>
                          <a:spcPct val="115000"/>
                        </a:lnSpc>
                        <a:spcBef>
                          <a:spcPts val="0"/>
                        </a:spcBef>
                        <a:spcAft>
                          <a:spcPts val="0"/>
                        </a:spcAft>
                      </a:pPr>
                      <a:r>
                        <a:rPr lang="en-US" sz="2400" dirty="0">
                          <a:latin typeface="Calibri"/>
                          <a:ea typeface="Times New Roman"/>
                          <a:cs typeface="Mangal"/>
                        </a:rPr>
                        <a:t>Date of </a:t>
                      </a:r>
                      <a:r>
                        <a:rPr lang="en-US" sz="2400" dirty="0" smtClean="0">
                          <a:latin typeface="+mn-lt"/>
                          <a:ea typeface="Times New Roman"/>
                          <a:cs typeface="Mangal"/>
                        </a:rPr>
                        <a:t>Pre FLC </a:t>
                      </a: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nSpc>
                          <a:spcPct val="115000"/>
                        </a:lnSpc>
                        <a:spcBef>
                          <a:spcPts val="0"/>
                        </a:spcBef>
                        <a:spcAft>
                          <a:spcPts val="0"/>
                        </a:spcAft>
                      </a:pPr>
                      <a:r>
                        <a:rPr lang="en-US" sz="2400">
                          <a:latin typeface="Calibri"/>
                          <a:ea typeface="Times New Roman"/>
                          <a:cs typeface="Mangal"/>
                        </a:rPr>
                        <a:t>Signature of Supervising official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2400" dirty="0">
                        <a:latin typeface="Calibri"/>
                        <a:ea typeface="Times New Roman"/>
                        <a:cs typeface="Mang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14</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Annexure-III (Faulty CU Report)</a:t>
            </a:r>
            <a:endParaRPr lang="en-US" sz="2400" dirty="0"/>
          </a:p>
        </p:txBody>
      </p:sp>
      <p:graphicFrame>
        <p:nvGraphicFramePr>
          <p:cNvPr id="6" name="Table 5"/>
          <p:cNvGraphicFramePr>
            <a:graphicFrameLocks noGrp="1"/>
          </p:cNvGraphicFramePr>
          <p:nvPr/>
        </p:nvGraphicFramePr>
        <p:xfrm>
          <a:off x="533400" y="838200"/>
          <a:ext cx="8153398" cy="5416662"/>
        </p:xfrm>
        <a:graphic>
          <a:graphicData uri="http://schemas.openxmlformats.org/drawingml/2006/table">
            <a:tbl>
              <a:tblPr/>
              <a:tblGrid>
                <a:gridCol w="496427"/>
                <a:gridCol w="285819"/>
                <a:gridCol w="391122"/>
                <a:gridCol w="1940570"/>
                <a:gridCol w="1007892"/>
                <a:gridCol w="1007892"/>
                <a:gridCol w="1007892"/>
                <a:gridCol w="1007892"/>
                <a:gridCol w="1007892"/>
              </a:tblGrid>
              <a:tr h="64635">
                <a:tc>
                  <a:txBody>
                    <a:bodyPr/>
                    <a:lstStyle/>
                    <a:p>
                      <a:pPr algn="l" fontAlgn="b"/>
                      <a:endParaRPr lang="en-US" sz="700" b="0" i="0" u="none" strike="noStrike" dirty="0">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Annexure-III</a:t>
                      </a:r>
                    </a:p>
                  </a:txBody>
                  <a:tcPr marL="3078" marR="3078" marT="3078" marB="0" anchor="b">
                    <a:lnL>
                      <a:noFill/>
                    </a:lnL>
                    <a:lnR>
                      <a:noFill/>
                    </a:lnR>
                    <a:lnT>
                      <a:noFill/>
                    </a:lnT>
                    <a:lnB>
                      <a:noFill/>
                    </a:lnB>
                    <a:solidFill>
                      <a:schemeClr val="bg1"/>
                    </a:solidFill>
                  </a:tcPr>
                </a:tc>
              </a:tr>
              <a:tr h="73869">
                <a:tc gridSpan="9">
                  <a:txBody>
                    <a:bodyPr/>
                    <a:lstStyle/>
                    <a:p>
                      <a:pPr algn="ctr" fontAlgn="b"/>
                      <a:r>
                        <a:rPr lang="en-US" sz="800" b="1" i="0" u="none" strike="noStrike">
                          <a:solidFill>
                            <a:srgbClr val="000000"/>
                          </a:solidFill>
                          <a:latin typeface="Arial"/>
                        </a:rPr>
                        <a:t>STATE ELECTION COMMISSION - MADHYA PRADESH </a:t>
                      </a:r>
                    </a:p>
                  </a:txBody>
                  <a:tcPr marL="3078" marR="3078" marT="3078"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3869">
                <a:tc gridSpan="9">
                  <a:txBody>
                    <a:bodyPr/>
                    <a:lstStyle/>
                    <a:p>
                      <a:pPr algn="ctr" fontAlgn="b"/>
                      <a:r>
                        <a:rPr lang="en-US" sz="800" b="1" i="0" u="none" strike="noStrike" dirty="0" smtClean="0">
                          <a:solidFill>
                            <a:srgbClr val="000000"/>
                          </a:solidFill>
                          <a:latin typeface="Arial"/>
                        </a:rPr>
                        <a:t>Pre FLC </a:t>
                      </a:r>
                      <a:r>
                        <a:rPr lang="en-US" sz="800" b="1" i="0" u="none" strike="noStrike" dirty="0">
                          <a:solidFill>
                            <a:srgbClr val="000000"/>
                          </a:solidFill>
                          <a:latin typeface="Arial"/>
                        </a:rPr>
                        <a:t>( DETAILS OF FAULTY CONTROL UNIT)</a:t>
                      </a:r>
                    </a:p>
                  </a:txBody>
                  <a:tcPr marL="3078" marR="3078" marT="3078"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1267">
                <a:tc>
                  <a:txBody>
                    <a:bodyPr/>
                    <a:lstStyle/>
                    <a:p>
                      <a:pPr algn="l" fontAlgn="ctr"/>
                      <a:r>
                        <a:rPr lang="en-US" sz="700" b="1" i="0" u="none" strike="noStrike">
                          <a:solidFill>
                            <a:srgbClr val="000000"/>
                          </a:solidFill>
                          <a:latin typeface="Calibri"/>
                        </a:rPr>
                        <a:t>District :</a:t>
                      </a:r>
                    </a:p>
                  </a:txBody>
                  <a:tcPr marL="3078" marR="3078" marT="3078"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Place of Testing :</a:t>
                      </a:r>
                    </a:p>
                  </a:txBody>
                  <a:tcPr marL="3078" marR="3078" marT="3078"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Date:</a:t>
                      </a:r>
                    </a:p>
                  </a:txBody>
                  <a:tcPr marL="3078" marR="3078" marT="3078"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ctr"/>
                      <a:r>
                        <a:rPr lang="en-US" sz="700" b="0" i="0" u="none" strike="noStrike">
                          <a:solidFill>
                            <a:srgbClr val="000000"/>
                          </a:solidFill>
                          <a:latin typeface="Calibri"/>
                        </a:rPr>
                        <a:t> </a:t>
                      </a:r>
                    </a:p>
                  </a:txBody>
                  <a:tcPr marL="3078" marR="3078" marT="307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fontAlgn="ctr"/>
                      <a:r>
                        <a:rPr lang="en-US" sz="700" b="1" i="0" u="none" strike="noStrike">
                          <a:solidFill>
                            <a:srgbClr val="000000"/>
                          </a:solidFill>
                          <a:latin typeface="Calibri"/>
                        </a:rPr>
                        <a:t>1</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2</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3</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4</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TOTAL</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gridSpan="4">
                  <a:txBody>
                    <a:bodyPr/>
                    <a:lstStyle/>
                    <a:p>
                      <a:pPr algn="ctr" fontAlgn="ctr"/>
                      <a:r>
                        <a:rPr lang="en-US" sz="700" b="1" i="0" u="none" strike="noStrike">
                          <a:solidFill>
                            <a:srgbClr val="000000"/>
                          </a:solidFill>
                          <a:latin typeface="Calibri"/>
                        </a:rPr>
                        <a:t>Sl.No. of Unit =&gt;</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COUNT</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6">
                  <a:txBody>
                    <a:bodyPr/>
                    <a:lstStyle/>
                    <a:p>
                      <a:pPr algn="ctr" fontAlgn="ctr"/>
                      <a:r>
                        <a:rPr lang="en-US" sz="700" b="1" i="0" u="none" strike="noStrike">
                          <a:solidFill>
                            <a:srgbClr val="000000"/>
                          </a:solidFill>
                          <a:latin typeface="Calibri"/>
                        </a:rPr>
                        <a:t>Visual Inspection</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ctr"/>
                      <a:r>
                        <a:rPr lang="en-US" sz="700" b="1" i="0" u="none" strike="noStrike">
                          <a:solidFill>
                            <a:srgbClr val="000000"/>
                          </a:solidFill>
                          <a:latin typeface="Calibri"/>
                        </a:rPr>
                        <a:t>Display section</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On / Busy lamp cover missing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2</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Display panel cover broken/ missing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3</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rowSpan="5">
                  <a:txBody>
                    <a:bodyPr/>
                    <a:lstStyle/>
                    <a:p>
                      <a:pPr algn="ctr" fontAlgn="ctr"/>
                      <a:r>
                        <a:rPr lang="en-US" sz="700" b="1" i="0" u="none" strike="noStrike">
                          <a:solidFill>
                            <a:srgbClr val="000000"/>
                          </a:solidFill>
                          <a:latin typeface="Calibri"/>
                        </a:rPr>
                        <a:t>Candidate set section </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Candidate Set section cover broken/ missing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4</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Candidate Set inside door broken/ missing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5</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Plug for power pak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6</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Provision for thread seal / latch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7</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Cand set button missing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6971">
                <a:tc>
                  <a:txBody>
                    <a:bodyPr/>
                    <a:lstStyle/>
                    <a:p>
                      <a:pPr algn="ctr" fontAlgn="ctr"/>
                      <a:r>
                        <a:rPr lang="en-US" sz="700" b="1" i="0" u="none" strike="noStrike">
                          <a:solidFill>
                            <a:srgbClr val="000000"/>
                          </a:solidFill>
                          <a:latin typeface="Calibri"/>
                        </a:rPr>
                        <a:t>8</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rowSpan="4">
                  <a:txBody>
                    <a:bodyPr/>
                    <a:lstStyle/>
                    <a:p>
                      <a:pPr algn="ctr" fontAlgn="ctr"/>
                      <a:r>
                        <a:rPr lang="en-US" sz="700" b="1" i="0" u="none" strike="noStrike">
                          <a:solidFill>
                            <a:srgbClr val="000000"/>
                          </a:solidFill>
                          <a:latin typeface="Calibri"/>
                        </a:rPr>
                        <a:t>Result Section</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Result Set section inner compartment door broken/ not working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6971">
                <a:tc>
                  <a:txBody>
                    <a:bodyPr/>
                    <a:lstStyle/>
                    <a:p>
                      <a:pPr algn="ctr" fontAlgn="ctr"/>
                      <a:r>
                        <a:rPr lang="en-US" sz="700" b="1" i="0" u="none" strike="noStrike">
                          <a:solidFill>
                            <a:srgbClr val="000000"/>
                          </a:solidFill>
                          <a:latin typeface="Calibri"/>
                        </a:rPr>
                        <a:t>9</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Result Set section outer compartment door broken/ not working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10</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Provision for thread seal / latch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11</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Any button missing (Name of button)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83163">
                <a:tc>
                  <a:txBody>
                    <a:bodyPr/>
                    <a:lstStyle/>
                    <a:p>
                      <a:pPr algn="ctr" fontAlgn="ctr"/>
                      <a:r>
                        <a:rPr lang="en-US" sz="700" b="1" i="0" u="none" strike="noStrike">
                          <a:solidFill>
                            <a:srgbClr val="000000"/>
                          </a:solidFill>
                          <a:latin typeface="Calibri"/>
                        </a:rPr>
                        <a:t>12</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ctr" fontAlgn="ctr"/>
                      <a:r>
                        <a:rPr lang="en-US" sz="700" b="1" i="0" u="none" strike="noStrike">
                          <a:solidFill>
                            <a:srgbClr val="000000"/>
                          </a:solidFill>
                          <a:latin typeface="Calibri"/>
                        </a:rPr>
                        <a:t>Ballot section</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Any button missing (Name of button)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13</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rowSpan="4">
                  <a:txBody>
                    <a:bodyPr/>
                    <a:lstStyle/>
                    <a:p>
                      <a:pPr algn="ctr" fontAlgn="ctr"/>
                      <a:r>
                        <a:rPr lang="en-US" sz="700" b="1" i="0" u="none" strike="noStrike">
                          <a:solidFill>
                            <a:srgbClr val="000000"/>
                          </a:solidFill>
                          <a:latin typeface="Calibri"/>
                        </a:rPr>
                        <a:t>Rear-side</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Rear-side compartment Cover missing/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14</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ON/OFF switch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15</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BU Connector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16</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DI Connector broken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17</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8" gridSpan="2">
                  <a:txBody>
                    <a:bodyPr/>
                    <a:lstStyle/>
                    <a:p>
                      <a:pPr algn="ctr" fontAlgn="ctr"/>
                      <a:r>
                        <a:rPr lang="en-US" sz="700" b="1" i="0" u="none" strike="noStrike">
                          <a:solidFill>
                            <a:srgbClr val="000000"/>
                          </a:solidFill>
                          <a:latin typeface="Calibri"/>
                        </a:rPr>
                        <a:t>Operational Iinspection</a:t>
                      </a:r>
                    </a:p>
                  </a:txBody>
                  <a:tcPr marL="3078" marR="3078" marT="3078"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8" hMerge="1">
                  <a:txBody>
                    <a:bodyPr/>
                    <a:lstStyle/>
                    <a:p>
                      <a:endParaRPr lang="en-US"/>
                    </a:p>
                  </a:txBody>
                  <a:tcPr/>
                </a:tc>
                <a:tc>
                  <a:txBody>
                    <a:bodyPr/>
                    <a:lstStyle/>
                    <a:p>
                      <a:pPr algn="l" fontAlgn="ctr"/>
                      <a:r>
                        <a:rPr lang="en-US" sz="600" b="1" i="0" u="none" strike="noStrike">
                          <a:solidFill>
                            <a:srgbClr val="000000"/>
                          </a:solidFill>
                          <a:latin typeface="Arial"/>
                        </a:rPr>
                        <a:t>Dead</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18</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ON/OFF switch not working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18</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Busy lamp Not Glowing/ flickering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19</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ON lamp Not Glowing/ flickering</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20</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Display segments problem</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21</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Buzzer Not Working/ Continuous</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22</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Serial No of CU Mismatch</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4635">
                <a:tc>
                  <a:txBody>
                    <a:bodyPr/>
                    <a:lstStyle/>
                    <a:p>
                      <a:pPr algn="ctr" fontAlgn="ctr"/>
                      <a:r>
                        <a:rPr lang="en-US" sz="700" b="1" i="0" u="none" strike="noStrike">
                          <a:solidFill>
                            <a:srgbClr val="000000"/>
                          </a:solidFill>
                          <a:latin typeface="Calibri"/>
                        </a:rPr>
                        <a:t>23</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Link 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24</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Pressed 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25</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26</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700" b="1" i="0" u="none" strike="noStrike">
                          <a:solidFill>
                            <a:srgbClr val="000000"/>
                          </a:solidFill>
                          <a:latin typeface="Calibri"/>
                        </a:rPr>
                        <a:t>CU 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27</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Clock 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28</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Time updation 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29</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Displays "Tampered"</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30</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Displays "Security not Configured"</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31</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Change Battery Error</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4647">
                <a:tc>
                  <a:txBody>
                    <a:bodyPr/>
                    <a:lstStyle/>
                    <a:p>
                      <a:pPr algn="ctr" fontAlgn="ctr"/>
                      <a:r>
                        <a:rPr lang="en-US" sz="700" b="1" i="0" u="none" strike="noStrike">
                          <a:solidFill>
                            <a:srgbClr val="000000"/>
                          </a:solidFill>
                          <a:latin typeface="Calibri"/>
                        </a:rPr>
                        <a:t>32</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Buttons Not Working (Mention name of button)</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ctr" fontAlgn="ctr"/>
                      <a:r>
                        <a:rPr lang="en-US" sz="700" b="1" i="0" u="none" strike="noStrike">
                          <a:solidFill>
                            <a:srgbClr val="000000"/>
                          </a:solidFill>
                          <a:latin typeface="Calibri"/>
                        </a:rPr>
                        <a:t>33</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Others (desribe few lines)</a:t>
                      </a:r>
                    </a:p>
                  </a:txBody>
                  <a:tcPr marL="3078" marR="3078" marT="30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078" marR="3078" marT="307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557">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r>
              <a:tr h="64635">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Tested By :</a:t>
                      </a: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gridSpan="2">
                  <a:txBody>
                    <a:bodyPr/>
                    <a:lstStyle/>
                    <a:p>
                      <a:pPr algn="l" fontAlgn="b"/>
                      <a:r>
                        <a:rPr lang="en-US" sz="700" b="1" i="0" u="none" strike="noStrike">
                          <a:solidFill>
                            <a:srgbClr val="000000"/>
                          </a:solidFill>
                          <a:latin typeface="Calibri"/>
                        </a:rPr>
                        <a:t>Repaired By :</a:t>
                      </a:r>
                    </a:p>
                  </a:txBody>
                  <a:tcPr marL="3078" marR="3078" marT="3078"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r>
              <a:tr h="64635">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Signature  :</a:t>
                      </a: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Signature  :</a:t>
                      </a: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r>
              <a:tr h="64635">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Name       .:</a:t>
                      </a: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Name       .:</a:t>
                      </a: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r>
              <a:tr h="64635">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Code No   .:</a:t>
                      </a: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Code No   .:</a:t>
                      </a:r>
                    </a:p>
                  </a:txBody>
                  <a:tcPr marL="3078" marR="3078" marT="3078"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r>
              <a:tr h="64635">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078" marR="3078" marT="3078" marB="0" anchor="b">
                    <a:lnL>
                      <a:noFill/>
                    </a:lnL>
                    <a:lnR>
                      <a:noFill/>
                    </a:lnR>
                    <a:lnT>
                      <a:noFill/>
                    </a:lnT>
                    <a:lnB>
                      <a:noFill/>
                    </a:lnB>
                    <a:solidFill>
                      <a:schemeClr val="bg1"/>
                    </a:solidFill>
                  </a:tcPr>
                </a:tc>
                <a:tc gridSpan="2">
                  <a:txBody>
                    <a:bodyPr/>
                    <a:lstStyle/>
                    <a:p>
                      <a:pPr algn="l" fontAlgn="b"/>
                      <a:r>
                        <a:rPr lang="en-US" sz="700" b="1" i="0" u="none" strike="noStrike">
                          <a:solidFill>
                            <a:srgbClr val="000000"/>
                          </a:solidFill>
                          <a:latin typeface="Calibri"/>
                        </a:rPr>
                        <a:t>Date of Repair:</a:t>
                      </a:r>
                    </a:p>
                  </a:txBody>
                  <a:tcPr marL="3078" marR="3078" marT="3078"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dirty="0">
                        <a:solidFill>
                          <a:srgbClr val="000000"/>
                        </a:solidFill>
                        <a:latin typeface="Calibri"/>
                      </a:endParaRPr>
                    </a:p>
                  </a:txBody>
                  <a:tcPr marL="3078" marR="3078" marT="3078" marB="0" anchor="b">
                    <a:lnL>
                      <a:noFill/>
                    </a:lnL>
                    <a:lnR>
                      <a:noFill/>
                    </a:lnR>
                    <a:lnT>
                      <a:noFill/>
                    </a:lnT>
                    <a:lnB>
                      <a:noFill/>
                    </a:lnB>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15</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Annexure-IV (Faulty BU Report)</a:t>
            </a:r>
            <a:endParaRPr lang="en-US" sz="2400" dirty="0"/>
          </a:p>
        </p:txBody>
      </p:sp>
      <p:graphicFrame>
        <p:nvGraphicFramePr>
          <p:cNvPr id="6" name="Table 5"/>
          <p:cNvGraphicFramePr>
            <a:graphicFrameLocks noGrp="1"/>
          </p:cNvGraphicFramePr>
          <p:nvPr/>
        </p:nvGraphicFramePr>
        <p:xfrm>
          <a:off x="457204" y="761994"/>
          <a:ext cx="8458199" cy="5638807"/>
        </p:xfrm>
        <a:graphic>
          <a:graphicData uri="http://schemas.openxmlformats.org/drawingml/2006/table">
            <a:tbl>
              <a:tblPr/>
              <a:tblGrid>
                <a:gridCol w="322497"/>
                <a:gridCol w="205225"/>
                <a:gridCol w="1407257"/>
                <a:gridCol w="652322"/>
                <a:gridCol w="652322"/>
                <a:gridCol w="652322"/>
                <a:gridCol w="652322"/>
                <a:gridCol w="652322"/>
                <a:gridCol w="652322"/>
                <a:gridCol w="652322"/>
                <a:gridCol w="652322"/>
                <a:gridCol w="652322"/>
                <a:gridCol w="652322"/>
              </a:tblGrid>
              <a:tr h="155463">
                <a:tc gridSpan="13">
                  <a:txBody>
                    <a:bodyPr/>
                    <a:lstStyle/>
                    <a:p>
                      <a:pPr algn="ctr" fontAlgn="b"/>
                      <a:r>
                        <a:rPr lang="en-US" sz="800" b="1" i="0" u="none" strike="noStrike" dirty="0">
                          <a:solidFill>
                            <a:srgbClr val="000000"/>
                          </a:solidFill>
                          <a:latin typeface="Arial"/>
                        </a:rPr>
                        <a:t>STATE ELECTION COMMISSION - MADHYA PRADESH </a:t>
                      </a:r>
                    </a:p>
                  </a:txBody>
                  <a:tcPr marL="4509" marR="4509" marT="4509"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5463">
                <a:tc gridSpan="13">
                  <a:txBody>
                    <a:bodyPr/>
                    <a:lstStyle/>
                    <a:p>
                      <a:pPr algn="ctr" fontAlgn="b"/>
                      <a:r>
                        <a:rPr lang="en-US" sz="800" b="1" i="0" u="none" strike="noStrike" dirty="0" smtClean="0">
                          <a:solidFill>
                            <a:srgbClr val="000000"/>
                          </a:solidFill>
                          <a:latin typeface="Arial"/>
                        </a:rPr>
                        <a:t>Pre FLC </a:t>
                      </a:r>
                      <a:r>
                        <a:rPr lang="en-US" sz="800" b="1" i="0" u="none" strike="noStrike" dirty="0">
                          <a:solidFill>
                            <a:srgbClr val="000000"/>
                          </a:solidFill>
                          <a:latin typeface="Arial"/>
                        </a:rPr>
                        <a:t>( DETAILS OF FAULTY BALLOT UNIT)</a:t>
                      </a:r>
                    </a:p>
                  </a:txBody>
                  <a:tcPr marL="4509" marR="4509" marT="4509"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8431">
                <a:tc>
                  <a:txBody>
                    <a:bodyPr/>
                    <a:lstStyle/>
                    <a:p>
                      <a:pPr algn="l" fontAlgn="b"/>
                      <a:r>
                        <a:rPr lang="en-US" sz="600" b="0" i="0" u="none" strike="noStrike">
                          <a:solidFill>
                            <a:srgbClr val="000000"/>
                          </a:solidFill>
                          <a:latin typeface="Calibri"/>
                        </a:rPr>
                        <a:t> </a:t>
                      </a: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600" b="0" i="0" u="none" strike="noStrike">
                          <a:solidFill>
                            <a:srgbClr val="000000"/>
                          </a:solidFill>
                          <a:latin typeface="Calibri"/>
                        </a:rPr>
                        <a:t> </a:t>
                      </a: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District :</a:t>
                      </a:r>
                    </a:p>
                  </a:txBody>
                  <a:tcPr marL="4509" marR="4509" marT="450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800" b="1" i="0" u="none" strike="noStrike">
                        <a:solidFill>
                          <a:srgbClr val="000000"/>
                        </a:solidFill>
                        <a:latin typeface="Calibri"/>
                      </a:endParaRP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Place of Testing :</a:t>
                      </a:r>
                    </a:p>
                  </a:txBody>
                  <a:tcPr marL="4509" marR="4509" marT="450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600" b="0" i="0" u="none" strike="noStrike">
                        <a:solidFill>
                          <a:srgbClr val="000000"/>
                        </a:solidFill>
                        <a:latin typeface="Calibri"/>
                      </a:endParaRP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600" b="0" i="0" u="none" strike="noStrike">
                        <a:solidFill>
                          <a:srgbClr val="000000"/>
                        </a:solidFill>
                        <a:latin typeface="Calibri"/>
                      </a:endParaRP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Quantity :</a:t>
                      </a:r>
                    </a:p>
                  </a:txBody>
                  <a:tcPr marL="4509" marR="4509" marT="450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 </a:t>
                      </a:r>
                    </a:p>
                  </a:txBody>
                  <a:tcPr marL="4509" marR="4509" marT="450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600" b="0" i="0" u="none" strike="noStrike">
                        <a:solidFill>
                          <a:srgbClr val="000000"/>
                        </a:solidFill>
                        <a:latin typeface="Calibri"/>
                      </a:endParaRP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Date :</a:t>
                      </a:r>
                    </a:p>
                  </a:txBody>
                  <a:tcPr marL="4509" marR="4509" marT="450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600" b="0" i="0" u="none" strike="noStrike">
                        <a:solidFill>
                          <a:srgbClr val="000000"/>
                        </a:solidFill>
                        <a:latin typeface="Calibri"/>
                      </a:endParaRP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600" b="0" i="0" u="none" strike="noStrike">
                        <a:solidFill>
                          <a:srgbClr val="000000"/>
                        </a:solidFill>
                        <a:latin typeface="Calibri"/>
                      </a:endParaRPr>
                    </a:p>
                  </a:txBody>
                  <a:tcPr marL="4509" marR="4509" marT="450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ctr"/>
                      <a:r>
                        <a:rPr lang="en-US" sz="700" b="0" i="0" u="none" strike="noStrike">
                          <a:solidFill>
                            <a:srgbClr val="000000"/>
                          </a:solidFill>
                          <a:latin typeface="Calibri"/>
                        </a:rPr>
                        <a:t> </a:t>
                      </a:r>
                    </a:p>
                  </a:txBody>
                  <a:tcPr marL="4509" marR="4509" marT="450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fontAlgn="ctr"/>
                      <a:r>
                        <a:rPr lang="en-US" sz="700" b="1" i="0" u="none" strike="noStrike">
                          <a:solidFill>
                            <a:srgbClr val="000000"/>
                          </a:solidFill>
                          <a:latin typeface="Calibri"/>
                        </a:rPr>
                        <a:t>1</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2</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3</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4</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5</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6</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7</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8</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9</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10</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77405">
                <a:tc gridSpan="3">
                  <a:txBody>
                    <a:bodyPr/>
                    <a:lstStyle/>
                    <a:p>
                      <a:pPr algn="ctr" fontAlgn="ctr"/>
                      <a:r>
                        <a:rPr lang="en-US" sz="700" b="1" i="0" u="none" strike="noStrike">
                          <a:solidFill>
                            <a:srgbClr val="000000"/>
                          </a:solidFill>
                          <a:latin typeface="Calibri"/>
                        </a:rPr>
                        <a:t>Sl.No. of Unit =&gt;</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0"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1</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1">
                  <a:txBody>
                    <a:bodyPr/>
                    <a:lstStyle/>
                    <a:p>
                      <a:pPr algn="ctr" fontAlgn="ctr"/>
                      <a:r>
                        <a:rPr lang="en-US" sz="600" b="1" i="0" u="none" strike="noStrike">
                          <a:solidFill>
                            <a:srgbClr val="000000"/>
                          </a:solidFill>
                          <a:latin typeface="Calibri"/>
                        </a:rPr>
                        <a:t>Visual Inspection</a:t>
                      </a:r>
                    </a:p>
                  </a:txBody>
                  <a:tcPr marL="4509" marR="4509" marT="45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Cabinet/ side lock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0422">
                <a:tc>
                  <a:txBody>
                    <a:bodyPr/>
                    <a:lstStyle/>
                    <a:p>
                      <a:pPr algn="ctr" fontAlgn="ctr"/>
                      <a:r>
                        <a:rPr lang="en-US" sz="600" b="1" i="0" u="none" strike="noStrike">
                          <a:solidFill>
                            <a:srgbClr val="000000"/>
                          </a:solidFill>
                          <a:latin typeface="Calibri"/>
                        </a:rPr>
                        <a:t>2</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Ballot Paper transparent screen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88493">
                <a:tc>
                  <a:txBody>
                    <a:bodyPr/>
                    <a:lstStyle/>
                    <a:p>
                      <a:pPr algn="ctr" fontAlgn="ctr"/>
                      <a:r>
                        <a:rPr lang="en-US" sz="600" b="1" i="0" u="none" strike="noStrike">
                          <a:solidFill>
                            <a:srgbClr val="000000"/>
                          </a:solidFill>
                          <a:latin typeface="Calibri"/>
                        </a:rPr>
                        <a:t>3</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Top cover side locks broken/ missing</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0422">
                <a:tc>
                  <a:txBody>
                    <a:bodyPr/>
                    <a:lstStyle/>
                    <a:p>
                      <a:pPr algn="ctr" fontAlgn="ctr"/>
                      <a:r>
                        <a:rPr lang="en-US" sz="600" b="1" i="0" u="none" strike="noStrike">
                          <a:solidFill>
                            <a:srgbClr val="000000"/>
                          </a:solidFill>
                          <a:latin typeface="Calibri"/>
                        </a:rPr>
                        <a:t>4</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Candidates button masking tab broken/ missing (Nos)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0422">
                <a:tc>
                  <a:txBody>
                    <a:bodyPr/>
                    <a:lstStyle/>
                    <a:p>
                      <a:pPr algn="ctr" fontAlgn="ctr"/>
                      <a:r>
                        <a:rPr lang="en-US" sz="600" b="1" i="0" u="none" strike="noStrike">
                          <a:solidFill>
                            <a:srgbClr val="000000"/>
                          </a:solidFill>
                          <a:latin typeface="Calibri"/>
                        </a:rPr>
                        <a:t>5</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Candidates button broken/ missing (Nos)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6</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Connector hood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88493">
                <a:tc>
                  <a:txBody>
                    <a:bodyPr/>
                    <a:lstStyle/>
                    <a:p>
                      <a:pPr algn="ctr" fontAlgn="ctr"/>
                      <a:r>
                        <a:rPr lang="en-US" sz="600" b="1" i="0" u="none" strike="noStrike">
                          <a:solidFill>
                            <a:srgbClr val="000000"/>
                          </a:solidFill>
                          <a:latin typeface="Calibri"/>
                        </a:rPr>
                        <a:t>7</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Red latch of hood missing/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88493">
                <a:tc>
                  <a:txBody>
                    <a:bodyPr/>
                    <a:lstStyle/>
                    <a:p>
                      <a:pPr algn="ctr" fontAlgn="ctr"/>
                      <a:r>
                        <a:rPr lang="en-US" sz="600" b="1" i="0" u="none" strike="noStrike">
                          <a:solidFill>
                            <a:srgbClr val="000000"/>
                          </a:solidFill>
                          <a:latin typeface="Calibri"/>
                        </a:rPr>
                        <a:t>8</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Black latch of hood missing/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9</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Slide Switch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88493">
                <a:tc>
                  <a:txBody>
                    <a:bodyPr/>
                    <a:lstStyle/>
                    <a:p>
                      <a:pPr algn="ctr" fontAlgn="ctr"/>
                      <a:r>
                        <a:rPr lang="en-US" sz="600" b="1" i="0" u="none" strike="noStrike">
                          <a:solidFill>
                            <a:srgbClr val="000000"/>
                          </a:solidFill>
                          <a:latin typeface="Calibri"/>
                        </a:rPr>
                        <a:t>10</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Inerconnecting BU Cover broken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11</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Others (desribe few lines)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12</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1">
                  <a:txBody>
                    <a:bodyPr/>
                    <a:lstStyle/>
                    <a:p>
                      <a:pPr algn="ctr" fontAlgn="ctr"/>
                      <a:r>
                        <a:rPr lang="en-US" sz="600" b="1" i="0" u="none" strike="noStrike">
                          <a:solidFill>
                            <a:srgbClr val="000000"/>
                          </a:solidFill>
                          <a:latin typeface="Calibri"/>
                        </a:rPr>
                        <a:t>Operational Inspection</a:t>
                      </a:r>
                    </a:p>
                  </a:txBody>
                  <a:tcPr marL="4509" marR="4509" marT="45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Ready Lamp Not Glowing</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88493">
                <a:tc>
                  <a:txBody>
                    <a:bodyPr/>
                    <a:lstStyle/>
                    <a:p>
                      <a:pPr algn="ctr" fontAlgn="ctr"/>
                      <a:r>
                        <a:rPr lang="en-US" sz="600" b="1" i="0" u="none" strike="noStrike">
                          <a:solidFill>
                            <a:srgbClr val="000000"/>
                          </a:solidFill>
                          <a:latin typeface="Calibri"/>
                        </a:rPr>
                        <a:t>13</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Ready Lamp glow continuous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0422">
                <a:tc>
                  <a:txBody>
                    <a:bodyPr/>
                    <a:lstStyle/>
                    <a:p>
                      <a:pPr algn="ctr" fontAlgn="ctr"/>
                      <a:r>
                        <a:rPr lang="en-US" sz="600" b="1" i="0" u="none" strike="noStrike">
                          <a:solidFill>
                            <a:srgbClr val="000000"/>
                          </a:solidFill>
                          <a:latin typeface="Calibri"/>
                        </a:rPr>
                        <a:t>14</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Candidates button LED glow continuous (No/s)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0422">
                <a:tc>
                  <a:txBody>
                    <a:bodyPr/>
                    <a:lstStyle/>
                    <a:p>
                      <a:pPr algn="ctr" fontAlgn="ctr"/>
                      <a:r>
                        <a:rPr lang="en-US" sz="600" b="1" i="0" u="none" strike="noStrike">
                          <a:solidFill>
                            <a:srgbClr val="000000"/>
                          </a:solidFill>
                          <a:latin typeface="Calibri"/>
                        </a:rPr>
                        <a:t>15</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dirty="0">
                          <a:solidFill>
                            <a:srgbClr val="000000"/>
                          </a:solidFill>
                          <a:latin typeface="Arial"/>
                        </a:rPr>
                        <a:t>Candidates button LED not glowing (No/s)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16</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Pressed Error</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17</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Link Error</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0422">
                <a:tc>
                  <a:txBody>
                    <a:bodyPr/>
                    <a:lstStyle/>
                    <a:p>
                      <a:pPr algn="ctr" fontAlgn="ctr"/>
                      <a:r>
                        <a:rPr lang="en-US" sz="600" b="1" i="0" u="none" strike="noStrike">
                          <a:solidFill>
                            <a:srgbClr val="000000"/>
                          </a:solidFill>
                          <a:latin typeface="Calibri"/>
                        </a:rPr>
                        <a:t>18</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9 to 16 candidates lamps ON (BU Tampered)</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19</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Slide Switch not working</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82740">
                <a:tc>
                  <a:txBody>
                    <a:bodyPr/>
                    <a:lstStyle/>
                    <a:p>
                      <a:pPr algn="ctr" fontAlgn="ctr"/>
                      <a:r>
                        <a:rPr lang="en-US" sz="600" b="1" i="0" u="none" strike="noStrike">
                          <a:solidFill>
                            <a:srgbClr val="000000"/>
                          </a:solidFill>
                          <a:latin typeface="Calibri"/>
                        </a:rPr>
                        <a:t>20</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Buttons Not Working (Mention serial number of button from top)</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21</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Connector/ cable problem</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ctr" fontAlgn="ctr"/>
                      <a:r>
                        <a:rPr lang="en-US" sz="600" b="1" i="0" u="none" strike="noStrike">
                          <a:solidFill>
                            <a:srgbClr val="000000"/>
                          </a:solidFill>
                          <a:latin typeface="Calibri"/>
                        </a:rPr>
                        <a:t>22</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600" b="1" i="0" u="none" strike="noStrike">
                          <a:solidFill>
                            <a:srgbClr val="000000"/>
                          </a:solidFill>
                          <a:latin typeface="Arial"/>
                        </a:rPr>
                        <a:t>Others (desribe few lines)</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36724">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gridSpan="2">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r>
              <a:tr h="136724">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hMerge="1">
                  <a:txBody>
                    <a:bodyPr/>
                    <a:lstStyle/>
                    <a:p>
                      <a:endParaRPr lang="en-US"/>
                    </a:p>
                  </a:txBody>
                  <a:tcPr/>
                </a:tc>
                <a:tc>
                  <a:txBody>
                    <a:bodyPr/>
                    <a:lstStyle/>
                    <a:p>
                      <a:pPr algn="l" fontAlgn="b"/>
                      <a:r>
                        <a:rPr lang="en-US" sz="700" b="1" i="0" u="none" strike="noStrike">
                          <a:solidFill>
                            <a:srgbClr val="000000"/>
                          </a:solidFill>
                          <a:latin typeface="Calibri"/>
                        </a:rPr>
                        <a:t>Tested By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r>
                        <a:rPr lang="en-US" sz="700" b="1" i="0" u="none" strike="noStrike">
                          <a:solidFill>
                            <a:srgbClr val="000000"/>
                          </a:solidFill>
                          <a:latin typeface="Calibri"/>
                        </a:rPr>
                        <a:t>Repaired By :</a:t>
                      </a:r>
                    </a:p>
                  </a:txBody>
                  <a:tcPr marL="4509" marR="4509" marT="4509"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r>
              <a:tr h="136724">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hMerge="1">
                  <a:txBody>
                    <a:bodyPr/>
                    <a:lstStyle/>
                    <a:p>
                      <a:endParaRPr lang="en-US"/>
                    </a:p>
                  </a:txBody>
                  <a:tcPr/>
                </a:tc>
                <a:tc>
                  <a:txBody>
                    <a:bodyPr/>
                    <a:lstStyle/>
                    <a:p>
                      <a:pPr algn="l" fontAlgn="b"/>
                      <a:r>
                        <a:rPr lang="en-US" sz="700" b="1" i="0" u="none" strike="noStrike">
                          <a:solidFill>
                            <a:srgbClr val="000000"/>
                          </a:solidFill>
                          <a:latin typeface="Calibri"/>
                        </a:rPr>
                        <a:t>Signature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Signature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r>
              <a:tr h="136724">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6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Name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Name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r>
              <a:tr h="136724">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Code No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Code No   .:</a:t>
                      </a: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r>
              <a:tr h="136724">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6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dirty="0">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r>
                        <a:rPr lang="en-US" sz="700" b="1" i="0" u="none" strike="noStrike">
                          <a:solidFill>
                            <a:srgbClr val="000000"/>
                          </a:solidFill>
                          <a:latin typeface="Calibri"/>
                        </a:rPr>
                        <a:t>Date of Repair:</a:t>
                      </a:r>
                    </a:p>
                  </a:txBody>
                  <a:tcPr marL="4509" marR="4509" marT="4509"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509" marR="4509" marT="4509" marB="0" anchor="b">
                    <a:lnL>
                      <a:noFill/>
                    </a:lnL>
                    <a:lnR>
                      <a:noFill/>
                    </a:lnR>
                    <a:lnT>
                      <a:noFill/>
                    </a:lnT>
                    <a:lnB>
                      <a:noFill/>
                    </a:lnB>
                    <a:solidFill>
                      <a:schemeClr val="bg1"/>
                    </a:solidFill>
                  </a:tcPr>
                </a:tc>
                <a:tc gridSpan="2">
                  <a:txBody>
                    <a:bodyPr/>
                    <a:lstStyle/>
                    <a:p>
                      <a:pPr algn="l" fontAlgn="b"/>
                      <a:endParaRPr lang="en-US" sz="700" b="0" i="0" u="none" strike="noStrike" dirty="0">
                        <a:solidFill>
                          <a:srgbClr val="000000"/>
                        </a:solidFill>
                        <a:latin typeface="Calibri"/>
                      </a:endParaRPr>
                    </a:p>
                  </a:txBody>
                  <a:tcPr marL="4509" marR="4509" marT="4509" marB="0" anchor="b">
                    <a:lnL>
                      <a:noFill/>
                    </a:lnL>
                    <a:lnR>
                      <a:noFill/>
                    </a:lnR>
                    <a:lnT>
                      <a:noFill/>
                    </a:lnT>
                    <a:lnB>
                      <a:noFill/>
                    </a:lnB>
                    <a:solidFill>
                      <a:schemeClr val="bg1"/>
                    </a:solidFill>
                  </a:tcPr>
                </a:tc>
                <a:tc hMerge="1">
                  <a:txBody>
                    <a:bodyPr/>
                    <a:lstStyle/>
                    <a:p>
                      <a:endParaRPr lang="en-US"/>
                    </a:p>
                  </a:txBody>
                  <a:tcPr/>
                </a:tc>
              </a:tr>
            </a:tbl>
          </a:graphicData>
        </a:graphic>
      </p:graphicFrame>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16</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 Annexure-V (Faulty CU Summary)</a:t>
            </a:r>
            <a:endParaRPr lang="en-US" sz="2400" dirty="0"/>
          </a:p>
        </p:txBody>
      </p:sp>
      <p:graphicFrame>
        <p:nvGraphicFramePr>
          <p:cNvPr id="5" name="Table 4"/>
          <p:cNvGraphicFramePr>
            <a:graphicFrameLocks noGrp="1"/>
          </p:cNvGraphicFramePr>
          <p:nvPr/>
        </p:nvGraphicFramePr>
        <p:xfrm>
          <a:off x="762000" y="838200"/>
          <a:ext cx="7696199" cy="5334600"/>
        </p:xfrm>
        <a:graphic>
          <a:graphicData uri="http://schemas.openxmlformats.org/drawingml/2006/table">
            <a:tbl>
              <a:tblPr/>
              <a:tblGrid>
                <a:gridCol w="469020"/>
                <a:gridCol w="270044"/>
                <a:gridCol w="369530"/>
                <a:gridCol w="1833445"/>
                <a:gridCol w="948699"/>
                <a:gridCol w="948699"/>
                <a:gridCol w="952254"/>
                <a:gridCol w="952254"/>
                <a:gridCol w="952254"/>
              </a:tblGrid>
              <a:tr h="78735">
                <a:tc>
                  <a:txBody>
                    <a:bodyPr/>
                    <a:lstStyle/>
                    <a:p>
                      <a:pPr algn="l" fontAlgn="b"/>
                      <a:endParaRPr lang="en-US" sz="700" b="0" i="0" u="none" strike="noStrike" dirty="0">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gridSpan="2">
                  <a:txBody>
                    <a:bodyPr/>
                    <a:lstStyle/>
                    <a:p>
                      <a:pPr algn="l" fontAlgn="b"/>
                      <a:r>
                        <a:rPr lang="en-US" sz="800" b="1" i="0" u="none" strike="noStrike">
                          <a:solidFill>
                            <a:srgbClr val="000000"/>
                          </a:solidFill>
                          <a:latin typeface="Calibri"/>
                        </a:rPr>
                        <a:t>SUMMARY SHEET</a:t>
                      </a:r>
                    </a:p>
                  </a:txBody>
                  <a:tcPr marL="3149" marR="3149" marT="3149"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Annexure-V</a:t>
                      </a:r>
                    </a:p>
                  </a:txBody>
                  <a:tcPr marL="3149" marR="3149" marT="3149" marB="0" anchor="b">
                    <a:lnL>
                      <a:noFill/>
                    </a:lnL>
                    <a:lnR>
                      <a:noFill/>
                    </a:lnR>
                    <a:lnT>
                      <a:noFill/>
                    </a:lnT>
                    <a:lnB>
                      <a:noFill/>
                    </a:lnB>
                    <a:solidFill>
                      <a:schemeClr val="bg1"/>
                    </a:solidFill>
                  </a:tcPr>
                </a:tc>
              </a:tr>
              <a:tr h="75586">
                <a:tc gridSpan="9">
                  <a:txBody>
                    <a:bodyPr/>
                    <a:lstStyle/>
                    <a:p>
                      <a:pPr algn="ctr" fontAlgn="b"/>
                      <a:r>
                        <a:rPr lang="en-US" sz="800" b="1" i="0" u="none" strike="noStrike">
                          <a:solidFill>
                            <a:srgbClr val="000000"/>
                          </a:solidFill>
                          <a:latin typeface="Arial"/>
                        </a:rPr>
                        <a:t>STATE ELECTION COMMISSION - MADHYA PRADESH </a:t>
                      </a:r>
                    </a:p>
                  </a:txBody>
                  <a:tcPr marL="3149" marR="3149" marT="3149"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5586">
                <a:tc gridSpan="9">
                  <a:txBody>
                    <a:bodyPr/>
                    <a:lstStyle/>
                    <a:p>
                      <a:pPr algn="ctr" fontAlgn="b"/>
                      <a:r>
                        <a:rPr lang="en-US" sz="800" b="1" i="0" u="none" strike="noStrike" dirty="0" smtClean="0">
                          <a:solidFill>
                            <a:srgbClr val="000000"/>
                          </a:solidFill>
                          <a:latin typeface="Arial"/>
                        </a:rPr>
                        <a:t>Pre FLC </a:t>
                      </a:r>
                      <a:r>
                        <a:rPr lang="en-US" sz="800" b="1" i="0" u="none" strike="noStrike" dirty="0">
                          <a:solidFill>
                            <a:srgbClr val="000000"/>
                          </a:solidFill>
                          <a:latin typeface="Arial"/>
                        </a:rPr>
                        <a:t>( DETAILS OF FAULTY CONTROL UNIT)</a:t>
                      </a:r>
                    </a:p>
                  </a:txBody>
                  <a:tcPr marL="3149" marR="3149" marT="3149"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087">
                <a:tc>
                  <a:txBody>
                    <a:bodyPr/>
                    <a:lstStyle/>
                    <a:p>
                      <a:pPr algn="l" fontAlgn="ctr"/>
                      <a:r>
                        <a:rPr lang="en-US" sz="700" b="1" i="0" u="none" strike="noStrike">
                          <a:solidFill>
                            <a:srgbClr val="000000"/>
                          </a:solidFill>
                          <a:latin typeface="Calibri"/>
                        </a:rPr>
                        <a:t>District :</a:t>
                      </a:r>
                    </a:p>
                  </a:txBody>
                  <a:tcPr marL="3149" marR="3149" marT="314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Place of Testing :</a:t>
                      </a:r>
                    </a:p>
                  </a:txBody>
                  <a:tcPr marL="3149" marR="3149" marT="314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Calibri"/>
                        </a:rPr>
                        <a:t>Date:</a:t>
                      </a:r>
                    </a:p>
                  </a:txBody>
                  <a:tcPr marL="3149" marR="3149" marT="3149"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66138">
                <a:tc gridSpan="4">
                  <a:txBody>
                    <a:bodyPr/>
                    <a:lstStyle/>
                    <a:p>
                      <a:pPr algn="ctr" fontAlgn="ctr"/>
                      <a:r>
                        <a:rPr lang="en-US" sz="700" b="1" i="0" u="none" strike="noStrike">
                          <a:solidFill>
                            <a:srgbClr val="000000"/>
                          </a:solidFill>
                          <a:latin typeface="Calibri"/>
                        </a:rPr>
                        <a:t>Name of District =&gt;</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1" i="0" u="none" strike="noStrike">
                          <a:solidFill>
                            <a:srgbClr val="000000"/>
                          </a:solidFill>
                          <a:latin typeface="Calibri"/>
                        </a:rPr>
                        <a:t>District-1</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District-2</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District-3</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District-4</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TOTAL</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gridSpan="4">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700" b="1" i="0" u="none" strike="noStrike">
                          <a:solidFill>
                            <a:srgbClr val="000000"/>
                          </a:solidFill>
                          <a:latin typeface="Calibri"/>
                        </a:rPr>
                        <a:t>Count</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Count</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Count</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Count</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COUNT</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1</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6">
                  <a:txBody>
                    <a:bodyPr/>
                    <a:lstStyle/>
                    <a:p>
                      <a:pPr algn="ctr" fontAlgn="ctr"/>
                      <a:r>
                        <a:rPr lang="en-US" sz="700" b="1" i="0" u="none" strike="noStrike">
                          <a:solidFill>
                            <a:srgbClr val="000000"/>
                          </a:solidFill>
                          <a:latin typeface="Calibri"/>
                        </a:rPr>
                        <a:t>Visual Inspection</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ctr"/>
                      <a:r>
                        <a:rPr lang="en-US" sz="700" b="1" i="0" u="none" strike="noStrike">
                          <a:solidFill>
                            <a:srgbClr val="000000"/>
                          </a:solidFill>
                          <a:latin typeface="Calibri"/>
                        </a:rPr>
                        <a:t>Display section</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On / Busy lamp cover missing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2</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Display panel cover broken/ missing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3</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rowSpan="5">
                  <a:txBody>
                    <a:bodyPr/>
                    <a:lstStyle/>
                    <a:p>
                      <a:pPr algn="ctr" fontAlgn="ctr"/>
                      <a:r>
                        <a:rPr lang="en-US" sz="700" b="1" i="0" u="none" strike="noStrike">
                          <a:solidFill>
                            <a:srgbClr val="000000"/>
                          </a:solidFill>
                          <a:latin typeface="Calibri"/>
                        </a:rPr>
                        <a:t>Candidate set section </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Candidate Set section cover broken/ missing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4</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Candidate Set inside door broken/ missing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5</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Plug for power pak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6</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Provision for thread seal / latch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7</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No of buttons missing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60620">
                <a:tc>
                  <a:txBody>
                    <a:bodyPr/>
                    <a:lstStyle/>
                    <a:p>
                      <a:pPr algn="ctr" fontAlgn="ctr"/>
                      <a:r>
                        <a:rPr lang="en-US" sz="700" b="1" i="0" u="none" strike="noStrike">
                          <a:solidFill>
                            <a:srgbClr val="000000"/>
                          </a:solidFill>
                          <a:latin typeface="Calibri"/>
                        </a:rPr>
                        <a:t>8</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rowSpan="4">
                  <a:txBody>
                    <a:bodyPr/>
                    <a:lstStyle/>
                    <a:p>
                      <a:pPr algn="ctr" fontAlgn="ctr"/>
                      <a:r>
                        <a:rPr lang="en-US" sz="700" b="1" i="0" u="none" strike="noStrike">
                          <a:solidFill>
                            <a:srgbClr val="000000"/>
                          </a:solidFill>
                          <a:latin typeface="Calibri"/>
                        </a:rPr>
                        <a:t>Result Section</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Result Set section inner compartment door broken/ not working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60620">
                <a:tc>
                  <a:txBody>
                    <a:bodyPr/>
                    <a:lstStyle/>
                    <a:p>
                      <a:pPr algn="ctr" fontAlgn="ctr"/>
                      <a:r>
                        <a:rPr lang="en-US" sz="700" b="1" i="0" u="none" strike="noStrike">
                          <a:solidFill>
                            <a:srgbClr val="000000"/>
                          </a:solidFill>
                          <a:latin typeface="Calibri"/>
                        </a:rPr>
                        <a:t>9</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Result Set section outer compartment door broken/ not working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10</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Provision for thread seal / latch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11</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No of buttons missing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89746">
                <a:tc>
                  <a:txBody>
                    <a:bodyPr/>
                    <a:lstStyle/>
                    <a:p>
                      <a:pPr algn="ctr" fontAlgn="ctr"/>
                      <a:r>
                        <a:rPr lang="en-US" sz="700" b="1" i="0" u="none" strike="noStrike">
                          <a:solidFill>
                            <a:srgbClr val="000000"/>
                          </a:solidFill>
                          <a:latin typeface="Calibri"/>
                        </a:rPr>
                        <a:t>12</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ctr" fontAlgn="ctr"/>
                      <a:r>
                        <a:rPr lang="en-US" sz="700" b="1" i="0" u="none" strike="noStrike">
                          <a:solidFill>
                            <a:srgbClr val="000000"/>
                          </a:solidFill>
                          <a:latin typeface="Calibri"/>
                        </a:rPr>
                        <a:t>Ballot section</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No of buttons missing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13</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rowSpan="4">
                  <a:txBody>
                    <a:bodyPr/>
                    <a:lstStyle/>
                    <a:p>
                      <a:pPr algn="ctr" fontAlgn="ctr"/>
                      <a:r>
                        <a:rPr lang="en-US" sz="700" b="1" i="0" u="none" strike="noStrike">
                          <a:solidFill>
                            <a:srgbClr val="000000"/>
                          </a:solidFill>
                          <a:latin typeface="Calibri"/>
                        </a:rPr>
                        <a:t>Rear-side</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600" b="1" i="0" u="none" strike="noStrike">
                          <a:solidFill>
                            <a:srgbClr val="000000"/>
                          </a:solidFill>
                          <a:latin typeface="Arial"/>
                        </a:rPr>
                        <a:t>Rear-side compartment Cover missing/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14</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ON/OFF switch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15</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BU Connector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16</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vMerge="1">
                  <a:txBody>
                    <a:bodyPr/>
                    <a:lstStyle/>
                    <a:p>
                      <a:endParaRPr lang="en-US"/>
                    </a:p>
                  </a:txBody>
                  <a:tcPr/>
                </a:tc>
                <a:tc>
                  <a:txBody>
                    <a:bodyPr/>
                    <a:lstStyle/>
                    <a:p>
                      <a:pPr algn="l" fontAlgn="ctr"/>
                      <a:r>
                        <a:rPr lang="en-US" sz="600" b="1" i="0" u="none" strike="noStrike">
                          <a:solidFill>
                            <a:srgbClr val="000000"/>
                          </a:solidFill>
                          <a:latin typeface="Arial"/>
                        </a:rPr>
                        <a:t>DI Connector broken</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17</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8" gridSpan="2">
                  <a:txBody>
                    <a:bodyPr/>
                    <a:lstStyle/>
                    <a:p>
                      <a:pPr algn="ctr" fontAlgn="ctr"/>
                      <a:r>
                        <a:rPr lang="en-US" sz="700" b="1" i="0" u="none" strike="noStrike">
                          <a:solidFill>
                            <a:srgbClr val="000000"/>
                          </a:solidFill>
                          <a:latin typeface="Calibri"/>
                        </a:rPr>
                        <a:t>Operational Iinspection</a:t>
                      </a:r>
                    </a:p>
                  </a:txBody>
                  <a:tcPr marL="3149" marR="3149" marT="314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8" hMerge="1">
                  <a:txBody>
                    <a:bodyPr/>
                    <a:lstStyle/>
                    <a:p>
                      <a:endParaRPr lang="en-US"/>
                    </a:p>
                  </a:txBody>
                  <a:tcPr/>
                </a:tc>
                <a:tc>
                  <a:txBody>
                    <a:bodyPr/>
                    <a:lstStyle/>
                    <a:p>
                      <a:pPr algn="l" fontAlgn="ctr"/>
                      <a:r>
                        <a:rPr lang="en-US" sz="600" b="1" i="0" u="none" strike="noStrike">
                          <a:solidFill>
                            <a:srgbClr val="000000"/>
                          </a:solidFill>
                          <a:latin typeface="Arial"/>
                        </a:rPr>
                        <a:t>Dead</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18</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ON/OFF switch not working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18</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Busy lamp Not Glowing/ flickering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19</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ON lamp Not Glowing/ flickering</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20</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Display segments problem</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21</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Buzzer Not Working/ Continuous</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22</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Serial No of CU Mismatch</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700" b="1" i="0" u="none" strike="noStrike">
                          <a:solidFill>
                            <a:srgbClr val="000000"/>
                          </a:solidFill>
                          <a:latin typeface="Calibri"/>
                        </a:rPr>
                        <a:t>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6138">
                <a:tc>
                  <a:txBody>
                    <a:bodyPr/>
                    <a:lstStyle/>
                    <a:p>
                      <a:pPr algn="ctr" fontAlgn="ctr"/>
                      <a:r>
                        <a:rPr lang="en-US" sz="700" b="1" i="0" u="none" strike="noStrike">
                          <a:solidFill>
                            <a:srgbClr val="000000"/>
                          </a:solidFill>
                          <a:latin typeface="Calibri"/>
                        </a:rPr>
                        <a:t>23</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Link 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1"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24</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Pressed 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25</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26</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700" b="1" i="0" u="none" strike="noStrike">
                          <a:solidFill>
                            <a:srgbClr val="000000"/>
                          </a:solidFill>
                          <a:latin typeface="Calibri"/>
                        </a:rPr>
                        <a:t>CU 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27</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Clock 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28</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Time updation 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29</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Displays "Tampered"</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30</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Displays "Security not Configured"</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31</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Change Battery Error</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07080">
                <a:tc>
                  <a:txBody>
                    <a:bodyPr/>
                    <a:lstStyle/>
                    <a:p>
                      <a:pPr algn="ctr" fontAlgn="ctr"/>
                      <a:r>
                        <a:rPr lang="en-US" sz="700" b="1" i="0" u="none" strike="noStrike">
                          <a:solidFill>
                            <a:srgbClr val="000000"/>
                          </a:solidFill>
                          <a:latin typeface="Calibri"/>
                        </a:rPr>
                        <a:t>32</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No of Buttons Not Working </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ctr" fontAlgn="ctr"/>
                      <a:r>
                        <a:rPr lang="en-US" sz="700" b="1" i="0" u="none" strike="noStrike">
                          <a:solidFill>
                            <a:srgbClr val="000000"/>
                          </a:solidFill>
                          <a:latin typeface="Calibri"/>
                        </a:rPr>
                        <a:t>33</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vMerge="1">
                  <a:txBody>
                    <a:bodyPr/>
                    <a:lstStyle/>
                    <a:p>
                      <a:endParaRPr lang="en-US"/>
                    </a:p>
                  </a:txBody>
                  <a:tcPr/>
                </a:tc>
                <a:tc hMerge="1" vMerge="1">
                  <a:txBody>
                    <a:bodyPr/>
                    <a:lstStyle/>
                    <a:p>
                      <a:endParaRPr lang="en-US"/>
                    </a:p>
                  </a:txBody>
                  <a:tcPr/>
                </a:tc>
                <a:tc>
                  <a:txBody>
                    <a:bodyPr/>
                    <a:lstStyle/>
                    <a:p>
                      <a:pPr algn="l" fontAlgn="ctr"/>
                      <a:r>
                        <a:rPr lang="en-US" sz="600" b="1" i="0" u="none" strike="noStrike">
                          <a:solidFill>
                            <a:srgbClr val="000000"/>
                          </a:solidFill>
                          <a:latin typeface="Arial"/>
                        </a:rPr>
                        <a:t>Others (desribe few lines)</a:t>
                      </a:r>
                    </a:p>
                  </a:txBody>
                  <a:tcPr marL="3149" marR="3149" marT="3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3149" marR="3149" marT="3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2988">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r>
              <a:tr h="66138">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Tabulated By :</a:t>
                      </a: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r>
              <a:tr h="66138">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Signature  :</a:t>
                      </a: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r>
              <a:tr h="66138">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Name       .:</a:t>
                      </a: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r>
              <a:tr h="66138">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r>
                        <a:rPr lang="en-US" sz="700" b="1" i="0" u="none" strike="noStrike">
                          <a:solidFill>
                            <a:srgbClr val="000000"/>
                          </a:solidFill>
                          <a:latin typeface="Calibri"/>
                        </a:rPr>
                        <a:t>Code No   .:</a:t>
                      </a: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3149" marR="3149" marT="3149" marB="0" anchor="b">
                    <a:lnL>
                      <a:noFill/>
                    </a:lnL>
                    <a:lnR>
                      <a:noFill/>
                    </a:lnR>
                    <a:lnT>
                      <a:noFill/>
                    </a:lnT>
                    <a:lnB>
                      <a:noFill/>
                    </a:lnB>
                    <a:solidFill>
                      <a:schemeClr val="bg1"/>
                    </a:solidFill>
                  </a:tcPr>
                </a:tc>
                <a:tc>
                  <a:txBody>
                    <a:bodyPr/>
                    <a:lstStyle/>
                    <a:p>
                      <a:pPr algn="l" fontAlgn="b"/>
                      <a:endParaRPr lang="en-US" sz="700" b="0" i="0" u="none" strike="noStrike" dirty="0">
                        <a:solidFill>
                          <a:srgbClr val="000000"/>
                        </a:solidFill>
                        <a:latin typeface="Calibri"/>
                      </a:endParaRPr>
                    </a:p>
                  </a:txBody>
                  <a:tcPr marL="3149" marR="3149" marT="3149" marB="0" anchor="b">
                    <a:lnL>
                      <a:noFill/>
                    </a:lnL>
                    <a:lnR>
                      <a:noFill/>
                    </a:lnR>
                    <a:lnT>
                      <a:noFill/>
                    </a:lnT>
                    <a:lnB>
                      <a:noFill/>
                    </a:lnB>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17</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2800" b="1" dirty="0" smtClean="0"/>
              <a:t> Annexure-VI (Faulty BU Summary)</a:t>
            </a:r>
            <a:endParaRPr lang="en-US" sz="2400" dirty="0"/>
          </a:p>
        </p:txBody>
      </p:sp>
      <p:graphicFrame>
        <p:nvGraphicFramePr>
          <p:cNvPr id="7" name="Table 6"/>
          <p:cNvGraphicFramePr>
            <a:graphicFrameLocks noGrp="1"/>
          </p:cNvGraphicFramePr>
          <p:nvPr/>
        </p:nvGraphicFramePr>
        <p:xfrm>
          <a:off x="838200" y="838200"/>
          <a:ext cx="7619997" cy="5372022"/>
        </p:xfrm>
        <a:graphic>
          <a:graphicData uri="http://schemas.openxmlformats.org/drawingml/2006/table">
            <a:tbl>
              <a:tblPr/>
              <a:tblGrid>
                <a:gridCol w="289868"/>
                <a:gridCol w="184462"/>
                <a:gridCol w="1264877"/>
                <a:gridCol w="588518"/>
                <a:gridCol w="588518"/>
                <a:gridCol w="588518"/>
                <a:gridCol w="586323"/>
                <a:gridCol w="586323"/>
                <a:gridCol w="588518"/>
                <a:gridCol w="588518"/>
                <a:gridCol w="588518"/>
                <a:gridCol w="588518"/>
                <a:gridCol w="588518"/>
              </a:tblGrid>
              <a:tr h="116061">
                <a:tc>
                  <a:txBody>
                    <a:bodyPr/>
                    <a:lstStyle/>
                    <a:p>
                      <a:pPr algn="l" fontAlgn="b"/>
                      <a:endParaRPr lang="en-US" sz="700" b="0" i="0" u="none" strike="noStrike" dirty="0">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gridSpan="2">
                  <a:txBody>
                    <a:bodyPr/>
                    <a:lstStyle/>
                    <a:p>
                      <a:pPr algn="l" fontAlgn="b"/>
                      <a:r>
                        <a:rPr lang="en-US" sz="900" b="1" i="0" u="none" strike="noStrike">
                          <a:solidFill>
                            <a:srgbClr val="000000"/>
                          </a:solidFill>
                          <a:latin typeface="Calibri"/>
                        </a:rPr>
                        <a:t>SUMMARY SHEET</a:t>
                      </a:r>
                    </a:p>
                  </a:txBody>
                  <a:tcPr marL="4642" marR="4642" marT="4642"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r>
                        <a:rPr lang="en-US" sz="800" b="1" i="0" u="none" strike="noStrike">
                          <a:solidFill>
                            <a:srgbClr val="000000"/>
                          </a:solidFill>
                          <a:latin typeface="Calibri"/>
                        </a:rPr>
                        <a:t>Annexure-VI</a:t>
                      </a:r>
                    </a:p>
                  </a:txBody>
                  <a:tcPr marL="4642" marR="4642" marT="4642" marB="0" anchor="b">
                    <a:lnL>
                      <a:noFill/>
                    </a:lnL>
                    <a:lnR>
                      <a:noFill/>
                    </a:lnR>
                    <a:lnT>
                      <a:noFill/>
                    </a:lnT>
                    <a:lnB>
                      <a:noFill/>
                    </a:lnB>
                    <a:solidFill>
                      <a:schemeClr val="bg1"/>
                    </a:solidFill>
                  </a:tcPr>
                </a:tc>
              </a:tr>
              <a:tr h="111419">
                <a:tc gridSpan="13">
                  <a:txBody>
                    <a:bodyPr/>
                    <a:lstStyle/>
                    <a:p>
                      <a:pPr algn="ctr" fontAlgn="b"/>
                      <a:r>
                        <a:rPr lang="en-US" sz="900" b="1" i="0" u="none" strike="noStrike">
                          <a:solidFill>
                            <a:srgbClr val="000000"/>
                          </a:solidFill>
                          <a:latin typeface="Arial"/>
                        </a:rPr>
                        <a:t>STATE ELECTION COMMISSION - MADHYA PRADESH </a:t>
                      </a:r>
                    </a:p>
                  </a:txBody>
                  <a:tcPr marL="4642" marR="4642" marT="4642"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1419">
                <a:tc gridSpan="13">
                  <a:txBody>
                    <a:bodyPr/>
                    <a:lstStyle/>
                    <a:p>
                      <a:pPr algn="ctr" fontAlgn="b"/>
                      <a:r>
                        <a:rPr lang="en-US" sz="900" b="1" i="0" u="none" strike="noStrike" dirty="0" smtClean="0">
                          <a:solidFill>
                            <a:srgbClr val="000000"/>
                          </a:solidFill>
                          <a:latin typeface="Arial"/>
                        </a:rPr>
                        <a:t>Pre FLC </a:t>
                      </a:r>
                      <a:r>
                        <a:rPr lang="en-US" sz="900" b="1" i="0" u="none" strike="noStrike" dirty="0">
                          <a:solidFill>
                            <a:srgbClr val="000000"/>
                          </a:solidFill>
                          <a:latin typeface="Arial"/>
                        </a:rPr>
                        <a:t>( DETAILS OF FAULTY BALLOT UNIT)</a:t>
                      </a:r>
                    </a:p>
                  </a:txBody>
                  <a:tcPr marL="4642" marR="4642" marT="4642" marB="0" anchor="b">
                    <a:lnL>
                      <a:noFill/>
                    </a:lnL>
                    <a:lnR>
                      <a:noFill/>
                    </a:lnR>
                    <a:lnT>
                      <a:noFill/>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2912">
                <a:tc>
                  <a:txBody>
                    <a:bodyPr/>
                    <a:lstStyle/>
                    <a:p>
                      <a:pPr algn="l" fontAlgn="b"/>
                      <a:r>
                        <a:rPr lang="en-US" sz="700" b="0" i="0" u="none" strike="noStrike">
                          <a:solidFill>
                            <a:srgbClr val="000000"/>
                          </a:solidFill>
                          <a:latin typeface="Calibri"/>
                        </a:rPr>
                        <a:t> </a:t>
                      </a: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700" b="0" i="0" u="none" strike="noStrike">
                          <a:solidFill>
                            <a:srgbClr val="000000"/>
                          </a:solidFill>
                          <a:latin typeface="Calibri"/>
                        </a:rPr>
                        <a:t> </a:t>
                      </a: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800" b="1" i="0" u="none" strike="noStrike">
                          <a:solidFill>
                            <a:srgbClr val="000000"/>
                          </a:solidFill>
                          <a:latin typeface="Calibri"/>
                        </a:rPr>
                        <a:t>District :</a:t>
                      </a:r>
                    </a:p>
                  </a:txBody>
                  <a:tcPr marL="4642" marR="4642" marT="4642"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900" b="1" i="0" u="none" strike="noStrike">
                        <a:solidFill>
                          <a:srgbClr val="000000"/>
                        </a:solidFill>
                        <a:latin typeface="Calibri"/>
                      </a:endParaRP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800" b="1" i="0" u="none" strike="noStrike">
                          <a:solidFill>
                            <a:srgbClr val="000000"/>
                          </a:solidFill>
                          <a:latin typeface="Calibri"/>
                        </a:rPr>
                        <a:t>Place of Testing :</a:t>
                      </a:r>
                    </a:p>
                  </a:txBody>
                  <a:tcPr marL="4642" marR="4642" marT="4642"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800" b="1" i="0" u="none" strike="noStrike">
                          <a:solidFill>
                            <a:srgbClr val="000000"/>
                          </a:solidFill>
                          <a:latin typeface="Calibri"/>
                        </a:rPr>
                        <a:t>Quantity :</a:t>
                      </a:r>
                    </a:p>
                  </a:txBody>
                  <a:tcPr marL="4642" marR="4642" marT="4642"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800" b="1" i="0" u="none" strike="noStrike">
                          <a:solidFill>
                            <a:srgbClr val="000000"/>
                          </a:solidFill>
                          <a:latin typeface="Calibri"/>
                        </a:rPr>
                        <a:t> </a:t>
                      </a:r>
                    </a:p>
                  </a:txBody>
                  <a:tcPr marL="4642" marR="4642" marT="4642"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800" b="1" i="0" u="none" strike="noStrike">
                          <a:solidFill>
                            <a:srgbClr val="000000"/>
                          </a:solidFill>
                          <a:latin typeface="Calibri"/>
                        </a:rPr>
                        <a:t>Date :</a:t>
                      </a:r>
                    </a:p>
                  </a:txBody>
                  <a:tcPr marL="4642" marR="4642" marT="4642"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700" b="0" i="0" u="none" strike="noStrike">
                        <a:solidFill>
                          <a:srgbClr val="000000"/>
                        </a:solidFill>
                        <a:latin typeface="Calibri"/>
                      </a:endParaRPr>
                    </a:p>
                  </a:txBody>
                  <a:tcPr marL="4642" marR="4642" marT="4642"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r>
              <a:tr h="97491">
                <a:tc gridSpan="3">
                  <a:txBody>
                    <a:bodyPr/>
                    <a:lstStyle/>
                    <a:p>
                      <a:pPr algn="ctr" fontAlgn="ctr"/>
                      <a:r>
                        <a:rPr lang="en-US" sz="800" b="1" i="0" u="none" strike="noStrike">
                          <a:solidFill>
                            <a:srgbClr val="000000"/>
                          </a:solidFill>
                          <a:latin typeface="Calibri"/>
                        </a:rPr>
                        <a:t>Name of District =&gt;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ctr" fontAlgn="ctr"/>
                      <a:r>
                        <a:rPr lang="en-US" sz="800" b="1" i="0" u="none" strike="noStrike">
                          <a:solidFill>
                            <a:srgbClr val="000000"/>
                          </a:solidFill>
                          <a:latin typeface="Calibri"/>
                        </a:rPr>
                        <a:t>District-1</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District-2</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District-3</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District-4</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District-5</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District-6</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District-7</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District-8</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District-9</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TOTAL</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48558">
                <a:tc gridSpan="3">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COUNT</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1</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1">
                  <a:txBody>
                    <a:bodyPr/>
                    <a:lstStyle/>
                    <a:p>
                      <a:pPr algn="ctr" fontAlgn="ctr"/>
                      <a:r>
                        <a:rPr lang="en-US" sz="700" b="1" i="0" u="none" strike="noStrike">
                          <a:solidFill>
                            <a:srgbClr val="000000"/>
                          </a:solidFill>
                          <a:latin typeface="Calibri"/>
                        </a:rPr>
                        <a:t>Visual Inspection</a:t>
                      </a:r>
                    </a:p>
                  </a:txBody>
                  <a:tcPr marL="4642" marR="4642" marT="4642"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Arial"/>
                        </a:rPr>
                        <a:t>Cabinet/ side lock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2</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Ballot Paper transparent screen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3</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Top cover side locks broken/ missing</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4</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No of Candidates button masking tab broken/ missing</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5</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No of Candidates button broken/ missing</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6</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Connector hood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7</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Red latch of hood missing/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8</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Black latch of hood missing/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9</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Slide Switch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10</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Inerconnecting BU Cover broken</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11</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Others (desribe few lines)</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12</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11">
                  <a:txBody>
                    <a:bodyPr/>
                    <a:lstStyle/>
                    <a:p>
                      <a:pPr algn="ctr" fontAlgn="ctr"/>
                      <a:r>
                        <a:rPr lang="en-US" sz="700" b="1" i="0" u="none" strike="noStrike">
                          <a:solidFill>
                            <a:srgbClr val="000000"/>
                          </a:solidFill>
                          <a:latin typeface="Calibri"/>
                        </a:rPr>
                        <a:t>Operational Inspection</a:t>
                      </a:r>
                    </a:p>
                  </a:txBody>
                  <a:tcPr marL="4642" marR="4642" marT="4642"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sz="700" b="1" i="0" u="none" strike="noStrike">
                          <a:solidFill>
                            <a:srgbClr val="000000"/>
                          </a:solidFill>
                          <a:latin typeface="Arial"/>
                        </a:rPr>
                        <a:t>Ready Lamp Not Glowing</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13</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Ready Lamp glow continuous</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14</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Candidates button LED glow continuous (No/s)</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15</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Candidates button LED not glowing (No/s)</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16</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Pressed Error</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17</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Link Error</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57843">
                <a:tc>
                  <a:txBody>
                    <a:bodyPr/>
                    <a:lstStyle/>
                    <a:p>
                      <a:pPr algn="ctr" fontAlgn="ctr"/>
                      <a:r>
                        <a:rPr lang="en-US" sz="700" b="1" i="0" u="none" strike="noStrike">
                          <a:solidFill>
                            <a:srgbClr val="000000"/>
                          </a:solidFill>
                          <a:latin typeface="Calibri"/>
                        </a:rPr>
                        <a:t>18</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9 to 16 candidates lamps ON (BU Tampered)</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19</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Slide Switch not working</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20</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No of Buttons Not Working</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21</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Connector/ cable problem</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ctr" fontAlgn="ctr"/>
                      <a:r>
                        <a:rPr lang="en-US" sz="700" b="1" i="0" u="none" strike="noStrike">
                          <a:solidFill>
                            <a:srgbClr val="000000"/>
                          </a:solidFill>
                          <a:latin typeface="Calibri"/>
                        </a:rPr>
                        <a:t>22</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c>
                  <a:txBody>
                    <a:bodyPr/>
                    <a:lstStyle/>
                    <a:p>
                      <a:pPr algn="l" fontAlgn="ctr"/>
                      <a:r>
                        <a:rPr lang="en-US" sz="700" b="1" i="0" u="none" strike="noStrike">
                          <a:solidFill>
                            <a:srgbClr val="000000"/>
                          </a:solidFill>
                          <a:latin typeface="Arial"/>
                        </a:rPr>
                        <a:t>Others (desribe few lines)</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800" b="1" i="0" u="none" strike="noStrike">
                          <a:solidFill>
                            <a:srgbClr val="000000"/>
                          </a:solidFill>
                          <a:latin typeface="Calibri"/>
                        </a:rPr>
                        <a:t> </a:t>
                      </a:r>
                    </a:p>
                  </a:txBody>
                  <a:tcPr marL="4642" marR="4642" marT="46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97491">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gridSpan="2">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n-US" sz="800" b="0" i="0" u="none" strike="noStrike">
                        <a:solidFill>
                          <a:srgbClr val="000000"/>
                        </a:solidFill>
                        <a:latin typeface="Calibri"/>
                      </a:endParaRPr>
                    </a:p>
                  </a:txBody>
                  <a:tcPr marL="4642" marR="4642" marT="4642"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r>
              <a:tr h="97491">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gridSpan="2">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hMerge="1">
                  <a:txBody>
                    <a:bodyPr/>
                    <a:lstStyle/>
                    <a:p>
                      <a:endParaRPr lang="en-US"/>
                    </a:p>
                  </a:txBody>
                  <a:tcPr/>
                </a:tc>
                <a:tc gridSpan="2">
                  <a:txBody>
                    <a:bodyPr/>
                    <a:lstStyle/>
                    <a:p>
                      <a:pPr algn="l" fontAlgn="b"/>
                      <a:r>
                        <a:rPr lang="en-US" sz="800" b="1" i="0" u="none" strike="noStrike">
                          <a:solidFill>
                            <a:srgbClr val="000000"/>
                          </a:solidFill>
                          <a:latin typeface="Calibri"/>
                        </a:rPr>
                        <a:t>Tabulated By :</a:t>
                      </a:r>
                    </a:p>
                  </a:txBody>
                  <a:tcPr marL="4642" marR="4642" marT="4642"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gridSpan="2">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r>
              <a:tr h="97491">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gridSpan="2">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hMerge="1">
                  <a:txBody>
                    <a:bodyPr/>
                    <a:lstStyle/>
                    <a:p>
                      <a:endParaRPr lang="en-US"/>
                    </a:p>
                  </a:txBody>
                  <a:tcPr/>
                </a:tc>
                <a:tc>
                  <a:txBody>
                    <a:bodyPr/>
                    <a:lstStyle/>
                    <a:p>
                      <a:pPr algn="l" fontAlgn="b"/>
                      <a:r>
                        <a:rPr lang="en-US" sz="800" b="1" i="0" u="none" strike="noStrike">
                          <a:solidFill>
                            <a:srgbClr val="000000"/>
                          </a:solidFill>
                          <a:latin typeface="Calibri"/>
                        </a:rPr>
                        <a:t>Signature  :</a:t>
                      </a: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gridSpan="2">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hMerge="1">
                  <a:txBody>
                    <a:bodyPr/>
                    <a:lstStyle/>
                    <a:p>
                      <a:endParaRPr lang="en-US"/>
                    </a:p>
                  </a:txBody>
                  <a:tcPr/>
                </a:tc>
                <a:tc>
                  <a:txBody>
                    <a:bodyPr/>
                    <a:lstStyle/>
                    <a:p>
                      <a:pPr algn="l" fontAlgn="b"/>
                      <a:endParaRPr lang="en-US" sz="8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r>
              <a:tr h="97491">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7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r>
                        <a:rPr lang="en-US" sz="800" b="1" i="0" u="none" strike="noStrike">
                          <a:solidFill>
                            <a:srgbClr val="000000"/>
                          </a:solidFill>
                          <a:latin typeface="Calibri"/>
                        </a:rPr>
                        <a:t>Name       .:</a:t>
                      </a: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0"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r>
              <a:tr h="97491">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r>
                        <a:rPr lang="en-US" sz="800" b="1" i="0" u="none" strike="noStrike">
                          <a:solidFill>
                            <a:srgbClr val="000000"/>
                          </a:solidFill>
                          <a:latin typeface="Calibri"/>
                        </a:rPr>
                        <a:t>Code No   .:</a:t>
                      </a: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1" i="0" u="none" strike="noStrike">
                        <a:solidFill>
                          <a:srgbClr val="000000"/>
                        </a:solidFill>
                        <a:latin typeface="Calibri"/>
                      </a:endParaRPr>
                    </a:p>
                  </a:txBody>
                  <a:tcPr marL="4642" marR="4642" marT="4642" marB="0" anchor="b">
                    <a:lnL>
                      <a:noFill/>
                    </a:lnL>
                    <a:lnR>
                      <a:noFill/>
                    </a:lnR>
                    <a:lnT>
                      <a:noFill/>
                    </a:lnT>
                    <a:lnB>
                      <a:noFill/>
                    </a:lnB>
                    <a:solidFill>
                      <a:schemeClr val="bg1"/>
                    </a:solidFill>
                  </a:tcPr>
                </a:tc>
                <a:tc>
                  <a:txBody>
                    <a:bodyPr/>
                    <a:lstStyle/>
                    <a:p>
                      <a:pPr algn="l" fontAlgn="b"/>
                      <a:endParaRPr lang="en-US" sz="800" b="0" i="0" u="none" strike="noStrike" dirty="0">
                        <a:solidFill>
                          <a:srgbClr val="000000"/>
                        </a:solidFill>
                        <a:latin typeface="Calibri"/>
                      </a:endParaRPr>
                    </a:p>
                  </a:txBody>
                  <a:tcPr marL="4642" marR="4642" marT="4642" marB="0" anchor="b">
                    <a:lnL>
                      <a:noFill/>
                    </a:lnL>
                    <a:lnR>
                      <a:noFill/>
                    </a:lnR>
                    <a:lnT>
                      <a:noFill/>
                    </a:lnT>
                    <a:lnB>
                      <a:noFill/>
                    </a:lnB>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18</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3200" b="1" dirty="0" smtClean="0"/>
              <a:t>Mock poll</a:t>
            </a:r>
            <a:endParaRPr lang="en-US" sz="3200" dirty="0" smtClean="0"/>
          </a:p>
        </p:txBody>
      </p:sp>
      <p:sp>
        <p:nvSpPr>
          <p:cNvPr id="5" name="TextBox 4"/>
          <p:cNvSpPr txBox="1"/>
          <p:nvPr/>
        </p:nvSpPr>
        <p:spPr>
          <a:xfrm>
            <a:off x="838200" y="990600"/>
            <a:ext cx="7696200" cy="4832092"/>
          </a:xfrm>
          <a:prstGeom prst="rect">
            <a:avLst/>
          </a:prstGeom>
          <a:noFill/>
        </p:spPr>
        <p:txBody>
          <a:bodyPr wrap="square" rtlCol="0">
            <a:spAutoFit/>
          </a:bodyPr>
          <a:lstStyle/>
          <a:p>
            <a:pPr lvl="0" algn="just"/>
            <a:r>
              <a:rPr lang="en-US" sz="2800" dirty="0" smtClean="0"/>
              <a:t>Randomly pick up 1% of CUs &amp; Three BUs for every one CU from the Pre FLC completed lot and </a:t>
            </a:r>
            <a:r>
              <a:rPr lang="en-GB" sz="2800" dirty="0" smtClean="0"/>
              <a:t> carry out mock poll for at least 300 votes. </a:t>
            </a:r>
          </a:p>
          <a:p>
            <a:pPr lvl="0" algn="just"/>
            <a:endParaRPr lang="en-GB" sz="2800" dirty="0" smtClean="0"/>
          </a:p>
          <a:p>
            <a:pPr algn="just"/>
            <a:r>
              <a:rPr lang="en-GB" sz="2800" dirty="0" smtClean="0"/>
              <a:t>A batch of 10 or 20 EVMs can be set up at a time for this activity. After completion of the mock poll, verify EVM result with manually recorded votes. Then close the EVMs.</a:t>
            </a:r>
            <a:endParaRPr lang="en-US" sz="2800" dirty="0" smtClean="0"/>
          </a:p>
          <a:p>
            <a:pPr lvl="0" algn="just"/>
            <a:endParaRPr lang="en-GB" sz="2800" dirty="0" smtClean="0"/>
          </a:p>
          <a:p>
            <a:pPr lvl="0" algn="just"/>
            <a:endParaRPr lang="en-US" sz="2800" dirty="0" smtClean="0"/>
          </a:p>
          <a:p>
            <a:pPr lvl="0" algn="just"/>
            <a:endParaRPr lang="en-US" sz="2800" dirty="0" smtClean="0"/>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19</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3200" b="1" dirty="0" smtClean="0"/>
              <a:t>Mock poll</a:t>
            </a:r>
            <a:endParaRPr lang="en-US" sz="3200" dirty="0" smtClean="0"/>
          </a:p>
        </p:txBody>
      </p:sp>
      <p:sp>
        <p:nvSpPr>
          <p:cNvPr id="5" name="TextBox 4"/>
          <p:cNvSpPr txBox="1"/>
          <p:nvPr/>
        </p:nvSpPr>
        <p:spPr>
          <a:xfrm>
            <a:off x="838200" y="838200"/>
            <a:ext cx="7924800" cy="6370975"/>
          </a:xfrm>
          <a:prstGeom prst="rect">
            <a:avLst/>
          </a:prstGeom>
          <a:noFill/>
        </p:spPr>
        <p:txBody>
          <a:bodyPr wrap="square" rtlCol="0">
            <a:spAutoFit/>
          </a:bodyPr>
          <a:lstStyle/>
          <a:p>
            <a:pPr algn="just"/>
            <a:r>
              <a:rPr lang="en-US" sz="2400" dirty="0" smtClean="0"/>
              <a:t>The following test set up and candidate set configuration to be followed.</a:t>
            </a:r>
          </a:p>
          <a:p>
            <a:pPr lvl="0" algn="just"/>
            <a:r>
              <a:rPr lang="en-US" sz="2400" dirty="0" smtClean="0"/>
              <a:t>One CU with DMM and Three BUs</a:t>
            </a:r>
          </a:p>
          <a:p>
            <a:pPr lvl="0" algn="just"/>
            <a:r>
              <a:rPr lang="en-US" sz="2400" dirty="0" smtClean="0"/>
              <a:t>Number of Posts  : 3 ( Three), </a:t>
            </a:r>
          </a:p>
          <a:p>
            <a:pPr algn="just"/>
            <a:r>
              <a:rPr lang="en-US" sz="2400" dirty="0" smtClean="0"/>
              <a:t>	Post 1:  candidates: 15, Seats: 14</a:t>
            </a:r>
          </a:p>
          <a:p>
            <a:pPr algn="just"/>
            <a:r>
              <a:rPr lang="en-US" sz="2400" dirty="0" smtClean="0"/>
              <a:t>	Post 2:  candidates: 15, Seats: 14</a:t>
            </a:r>
          </a:p>
          <a:p>
            <a:pPr algn="just"/>
            <a:r>
              <a:rPr lang="en-US" sz="2400" dirty="0" smtClean="0"/>
              <a:t>	Post 3:  candidates: 15, Seats: 14</a:t>
            </a:r>
          </a:p>
          <a:p>
            <a:pPr lvl="0" algn="just"/>
            <a:r>
              <a:rPr lang="en-US" sz="2400" dirty="0" smtClean="0"/>
              <a:t>Do mock poll and record the voting pattern for at least 300 votes.</a:t>
            </a:r>
          </a:p>
          <a:p>
            <a:pPr lvl="0" algn="just"/>
            <a:r>
              <a:rPr lang="en-US" sz="2400" dirty="0" smtClean="0"/>
              <a:t>Also perform few Under votes for each post and Unfinished voters choices and carefully keep the manual record of under votes &amp; unfinished voters in the </a:t>
            </a:r>
            <a:r>
              <a:rPr lang="en-GB" sz="2400" dirty="0" smtClean="0"/>
              <a:t>Form no. MP SEC EVM-FLC-01 (Annexure-VII) titled Manual Record for Under votes &amp; Unfinished Voters.</a:t>
            </a:r>
            <a:endParaRPr lang="en-US" sz="2400" dirty="0" smtClean="0"/>
          </a:p>
          <a:p>
            <a:pPr lvl="0" algn="just"/>
            <a:r>
              <a:rPr lang="en-US" sz="2400" dirty="0" smtClean="0"/>
              <a:t>Verify the Result with the manual mock poll records. </a:t>
            </a:r>
          </a:p>
          <a:p>
            <a:pPr lvl="0" algn="just"/>
            <a:endParaRPr lang="en-US" sz="2400" dirty="0" smtClean="0"/>
          </a:p>
          <a:p>
            <a:pPr lvl="0" algn="just"/>
            <a:endParaRPr lang="en-US" sz="2400" dirty="0" smtClean="0"/>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20</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US" sz="3200" b="1" u="sng" dirty="0" smtClean="0"/>
              <a:t>Notes on Under votes</a:t>
            </a:r>
            <a:endParaRPr lang="en-US" sz="3200" dirty="0"/>
          </a:p>
        </p:txBody>
      </p:sp>
      <p:sp>
        <p:nvSpPr>
          <p:cNvPr id="5" name="TextBox 4"/>
          <p:cNvSpPr txBox="1"/>
          <p:nvPr/>
        </p:nvSpPr>
        <p:spPr>
          <a:xfrm>
            <a:off x="838200" y="838200"/>
            <a:ext cx="7924800" cy="6740307"/>
          </a:xfrm>
          <a:prstGeom prst="rect">
            <a:avLst/>
          </a:prstGeom>
          <a:noFill/>
        </p:spPr>
        <p:txBody>
          <a:bodyPr wrap="square" rtlCol="0">
            <a:spAutoFit/>
          </a:bodyPr>
          <a:lstStyle/>
          <a:p>
            <a:pPr algn="just"/>
            <a:r>
              <a:rPr lang="en-US" sz="2400" dirty="0" smtClean="0"/>
              <a:t>If voter chooses to press END button without voting for required number of seats that unselected seats are treated as under votes by the machine.</a:t>
            </a:r>
          </a:p>
          <a:p>
            <a:pPr algn="just"/>
            <a:r>
              <a:rPr lang="en-US" sz="2400" dirty="0" smtClean="0"/>
              <a:t>Example:</a:t>
            </a:r>
          </a:p>
          <a:p>
            <a:pPr algn="just"/>
            <a:r>
              <a:rPr lang="en-US" sz="2400" dirty="0" smtClean="0"/>
              <a:t>For above mentioned candidates if a particular voter voted in the following manner</a:t>
            </a:r>
          </a:p>
          <a:p>
            <a:pPr algn="just"/>
            <a:r>
              <a:rPr lang="en-US" sz="2400" dirty="0" smtClean="0"/>
              <a:t>Post 1 voted for 12candidate(s), Post 2 voted for selective10 candidates and Post 3 voted for selective eight candidates and Pressed END button.</a:t>
            </a:r>
          </a:p>
          <a:p>
            <a:pPr algn="just"/>
            <a:r>
              <a:rPr lang="en-US" sz="2400" u="sng" dirty="0" smtClean="0"/>
              <a:t>Result:</a:t>
            </a:r>
            <a:endParaRPr lang="en-US" sz="2400" dirty="0" smtClean="0"/>
          </a:p>
          <a:p>
            <a:pPr algn="just"/>
            <a:r>
              <a:rPr lang="en-US" sz="2400" dirty="0" smtClean="0"/>
              <a:t>Under votes for Post 1 = (Number of seats (14) – Actually polled votes (12)) = 2</a:t>
            </a:r>
          </a:p>
          <a:p>
            <a:pPr algn="just"/>
            <a:r>
              <a:rPr lang="en-US" sz="2400" dirty="0" smtClean="0"/>
              <a:t>Under votes for Post 2 = (Number of seats (14) – Actually polled votes (10)) = 4</a:t>
            </a:r>
          </a:p>
          <a:p>
            <a:pPr algn="just"/>
            <a:r>
              <a:rPr lang="en-US" sz="2400" dirty="0" smtClean="0"/>
              <a:t>Under votes for Post 3 = (Number of seats (14) – Actually polled votes (8)) = 6</a:t>
            </a:r>
          </a:p>
          <a:p>
            <a:pPr lvl="0" algn="just"/>
            <a:endParaRPr lang="en-US" sz="2400" dirty="0" smtClean="0"/>
          </a:p>
          <a:p>
            <a:pPr lvl="0" algn="just"/>
            <a:endParaRPr lang="en-US" sz="2400" dirty="0" smtClean="0"/>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21</a:t>
            </a:fld>
            <a:endParaRPr lang="en-US" dirty="0">
              <a:solidFill>
                <a:schemeClr val="bg1"/>
              </a:solidFill>
            </a:endParaRPr>
          </a:p>
        </p:txBody>
      </p:sp>
      <p:sp>
        <p:nvSpPr>
          <p:cNvPr id="4" name="Subtitle 2"/>
          <p:cNvSpPr txBox="1">
            <a:spLocks/>
          </p:cNvSpPr>
          <p:nvPr/>
        </p:nvSpPr>
        <p:spPr bwMode="auto">
          <a:xfrm>
            <a:off x="381000" y="0"/>
            <a:ext cx="8610600" cy="685800"/>
          </a:xfrm>
          <a:prstGeom prst="rect">
            <a:avLst/>
          </a:prstGeom>
          <a:noFill/>
          <a:ln w="9525">
            <a:noFill/>
            <a:miter lim="800000"/>
            <a:headEnd/>
            <a:tailEnd/>
          </a:ln>
        </p:spPr>
        <p:txBody>
          <a:bodyPr>
            <a:noAutofit/>
          </a:bodyPr>
          <a:lstStyle/>
          <a:p>
            <a:pPr algn="ctr"/>
            <a:r>
              <a:rPr lang="en-US" sz="3200" b="1" u="sng" dirty="0" smtClean="0"/>
              <a:t>Notes on Unfinished Voters</a:t>
            </a:r>
            <a:endParaRPr lang="en-US" sz="3200" dirty="0"/>
          </a:p>
        </p:txBody>
      </p:sp>
      <p:sp>
        <p:nvSpPr>
          <p:cNvPr id="5" name="TextBox 4"/>
          <p:cNvSpPr txBox="1"/>
          <p:nvPr/>
        </p:nvSpPr>
        <p:spPr>
          <a:xfrm>
            <a:off x="762000" y="533400"/>
            <a:ext cx="7924800" cy="6124754"/>
          </a:xfrm>
          <a:prstGeom prst="rect">
            <a:avLst/>
          </a:prstGeom>
          <a:noFill/>
        </p:spPr>
        <p:txBody>
          <a:bodyPr wrap="square" rtlCol="0">
            <a:spAutoFit/>
          </a:bodyPr>
          <a:lstStyle/>
          <a:p>
            <a:pPr algn="just"/>
            <a:r>
              <a:rPr lang="en-US" sz="2800" dirty="0" smtClean="0"/>
              <a:t>If any voter chooses not to press END button(OR forgot) without voting for required number of seats, provided minimum one candidate must have selected.</a:t>
            </a:r>
          </a:p>
          <a:p>
            <a:pPr algn="just"/>
            <a:r>
              <a:rPr lang="en-US" sz="2800" dirty="0" smtClean="0"/>
              <a:t>This particular case machine needs to be restarted(Turn OFF and ON EVM) for further operation. That particular voter is treated as unfinished voter and the numbers of unselected seats are treated as under votes by the CU.</a:t>
            </a:r>
          </a:p>
          <a:p>
            <a:pPr algn="just"/>
            <a:r>
              <a:rPr lang="en-US" sz="2800" dirty="0" smtClean="0"/>
              <a:t>Example:</a:t>
            </a:r>
          </a:p>
          <a:p>
            <a:pPr algn="just"/>
            <a:r>
              <a:rPr lang="en-US" sz="2800" dirty="0" smtClean="0"/>
              <a:t>For above mentioned candidate set if a particular voter voted in the following manner.</a:t>
            </a:r>
          </a:p>
          <a:p>
            <a:pPr algn="just"/>
            <a:r>
              <a:rPr lang="en-US" sz="2800" dirty="0" smtClean="0"/>
              <a:t>Post 1 voted for 10 candidates, Post 2 voted for two candidates and Forgot to Press END button.</a:t>
            </a: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22</a:t>
            </a:fld>
            <a:endParaRPr lang="en-US" dirty="0">
              <a:solidFill>
                <a:schemeClr val="bg1"/>
              </a:solidFill>
            </a:endParaRPr>
          </a:p>
        </p:txBody>
      </p:sp>
      <p:sp>
        <p:nvSpPr>
          <p:cNvPr id="4" name="Subtitle 2"/>
          <p:cNvSpPr txBox="1">
            <a:spLocks/>
          </p:cNvSpPr>
          <p:nvPr/>
        </p:nvSpPr>
        <p:spPr bwMode="auto">
          <a:xfrm>
            <a:off x="381000" y="0"/>
            <a:ext cx="8610600" cy="685800"/>
          </a:xfrm>
          <a:prstGeom prst="rect">
            <a:avLst/>
          </a:prstGeom>
          <a:noFill/>
          <a:ln w="9525">
            <a:noFill/>
            <a:miter lim="800000"/>
            <a:headEnd/>
            <a:tailEnd/>
          </a:ln>
        </p:spPr>
        <p:txBody>
          <a:bodyPr>
            <a:noAutofit/>
          </a:bodyPr>
          <a:lstStyle/>
          <a:p>
            <a:pPr algn="ctr"/>
            <a:r>
              <a:rPr lang="en-US" sz="3200" b="1" dirty="0" smtClean="0"/>
              <a:t>     </a:t>
            </a:r>
            <a:r>
              <a:rPr lang="en-US" sz="3200" b="1" u="sng" dirty="0" smtClean="0"/>
              <a:t>Notes on Unfinished Voters</a:t>
            </a:r>
            <a:r>
              <a:rPr lang="en-US" sz="3200" b="1" dirty="0" smtClean="0"/>
              <a:t> </a:t>
            </a:r>
            <a:r>
              <a:rPr lang="en-US" sz="1600" b="1" dirty="0" smtClean="0"/>
              <a:t>Contd..</a:t>
            </a:r>
            <a:endParaRPr lang="en-US" sz="1600" dirty="0"/>
          </a:p>
        </p:txBody>
      </p:sp>
      <p:sp>
        <p:nvSpPr>
          <p:cNvPr id="5" name="TextBox 4"/>
          <p:cNvSpPr txBox="1"/>
          <p:nvPr/>
        </p:nvSpPr>
        <p:spPr>
          <a:xfrm>
            <a:off x="838200" y="533400"/>
            <a:ext cx="7924800" cy="6124754"/>
          </a:xfrm>
          <a:prstGeom prst="rect">
            <a:avLst/>
          </a:prstGeom>
          <a:noFill/>
        </p:spPr>
        <p:txBody>
          <a:bodyPr wrap="square" rtlCol="0">
            <a:spAutoFit/>
          </a:bodyPr>
          <a:lstStyle/>
          <a:p>
            <a:pPr algn="just"/>
            <a:r>
              <a:rPr lang="en-US" sz="2800" dirty="0" smtClean="0"/>
              <a:t>Note:</a:t>
            </a:r>
          </a:p>
          <a:p>
            <a:pPr algn="just"/>
            <a:r>
              <a:rPr lang="en-US" sz="2800" dirty="0" smtClean="0"/>
              <a:t>Now machine waits indefinitely for remaining unselected seats. Hence machine need to be restarted for further operation. After restart observe the following result for above voting pattern</a:t>
            </a:r>
          </a:p>
          <a:p>
            <a:pPr algn="just"/>
            <a:r>
              <a:rPr lang="en-US" sz="2800" u="sng" dirty="0" smtClean="0"/>
              <a:t>Result:</a:t>
            </a:r>
            <a:endParaRPr lang="en-US" sz="2800" dirty="0" smtClean="0"/>
          </a:p>
          <a:p>
            <a:pPr algn="just"/>
            <a:r>
              <a:rPr lang="en-US" sz="2800" dirty="0" smtClean="0"/>
              <a:t>Unfinished Voters   = 1</a:t>
            </a:r>
          </a:p>
          <a:p>
            <a:pPr algn="just"/>
            <a:r>
              <a:rPr lang="en-US" sz="2800" dirty="0" smtClean="0"/>
              <a:t>Under votes for Post 1 = (Number of seats (14) – Actually polled votes (10)) = 4</a:t>
            </a:r>
          </a:p>
          <a:p>
            <a:pPr algn="just"/>
            <a:r>
              <a:rPr lang="en-US" sz="2800" dirty="0" smtClean="0"/>
              <a:t>Under votes for Post 2 = (Number of seats (14) – Actually polled votes (2)) = 12</a:t>
            </a:r>
          </a:p>
          <a:p>
            <a:pPr algn="just"/>
            <a:r>
              <a:rPr lang="en-US" sz="2800" dirty="0" smtClean="0"/>
              <a:t>Under votes for Post 3 = (Number of seats (14) – Actually polled votes (0)) =14</a:t>
            </a: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23</a:t>
            </a:fld>
            <a:endParaRPr lang="en-US" dirty="0">
              <a:solidFill>
                <a:schemeClr val="bg1"/>
              </a:solidFill>
            </a:endParaRPr>
          </a:p>
        </p:txBody>
      </p:sp>
      <p:sp>
        <p:nvSpPr>
          <p:cNvPr id="4" name="Subtitle 2"/>
          <p:cNvSpPr txBox="1">
            <a:spLocks/>
          </p:cNvSpPr>
          <p:nvPr/>
        </p:nvSpPr>
        <p:spPr bwMode="auto">
          <a:xfrm>
            <a:off x="381000" y="0"/>
            <a:ext cx="8610600" cy="685800"/>
          </a:xfrm>
          <a:prstGeom prst="rect">
            <a:avLst/>
          </a:prstGeom>
          <a:noFill/>
          <a:ln w="9525">
            <a:noFill/>
            <a:miter lim="800000"/>
            <a:headEnd/>
            <a:tailEnd/>
          </a:ln>
        </p:spPr>
        <p:txBody>
          <a:bodyPr>
            <a:noAutofit/>
          </a:bodyPr>
          <a:lstStyle/>
          <a:p>
            <a:pPr algn="ctr"/>
            <a:r>
              <a:rPr lang="en-US" sz="3200" b="1" dirty="0" smtClean="0"/>
              <a:t>     </a:t>
            </a:r>
            <a:r>
              <a:rPr lang="en-US" sz="3200" b="1" u="sng" dirty="0" smtClean="0"/>
              <a:t>Annexure-VII (Mock poll record)</a:t>
            </a:r>
            <a:endParaRPr lang="en-US" sz="1600" dirty="0"/>
          </a:p>
        </p:txBody>
      </p:sp>
      <p:pic>
        <p:nvPicPr>
          <p:cNvPr id="1029" name="Picture 5"/>
          <p:cNvPicPr>
            <a:picLocks noChangeAspect="1" noChangeArrowheads="1"/>
          </p:cNvPicPr>
          <p:nvPr/>
        </p:nvPicPr>
        <p:blipFill>
          <a:blip r:embed="rId2"/>
          <a:srcRect/>
          <a:stretch>
            <a:fillRect/>
          </a:stretch>
        </p:blipFill>
        <p:spPr bwMode="auto">
          <a:xfrm>
            <a:off x="738188" y="819150"/>
            <a:ext cx="7667625" cy="5219700"/>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8"/>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BA49DDA-7C2A-48C9-BCA9-9E24659A480A}" type="slidenum">
              <a:rPr lang="en-US" smtClean="0">
                <a:solidFill>
                  <a:schemeClr val="bg1"/>
                </a:solidFill>
              </a:rPr>
              <a:pPr/>
              <a:t>24</a:t>
            </a:fld>
            <a:endParaRPr lang="en-US" dirty="0">
              <a:solidFill>
                <a:schemeClr val="bg1"/>
              </a:solidFill>
            </a:endParaRPr>
          </a:p>
        </p:txBody>
      </p:sp>
      <p:sp>
        <p:nvSpPr>
          <p:cNvPr id="4" name="Subtitle 2"/>
          <p:cNvSpPr txBox="1">
            <a:spLocks/>
          </p:cNvSpPr>
          <p:nvPr/>
        </p:nvSpPr>
        <p:spPr bwMode="auto">
          <a:xfrm>
            <a:off x="381000" y="152400"/>
            <a:ext cx="8610600" cy="685800"/>
          </a:xfrm>
          <a:prstGeom prst="rect">
            <a:avLst/>
          </a:prstGeom>
          <a:noFill/>
          <a:ln w="9525">
            <a:noFill/>
            <a:miter lim="800000"/>
            <a:headEnd/>
            <a:tailEnd/>
          </a:ln>
        </p:spPr>
        <p:txBody>
          <a:bodyPr>
            <a:noAutofit/>
          </a:bodyPr>
          <a:lstStyle/>
          <a:p>
            <a:pPr algn="ctr"/>
            <a:r>
              <a:rPr lang="en-GB" sz="3200" b="1" dirty="0" smtClean="0"/>
              <a:t>Requirements</a:t>
            </a:r>
            <a:endParaRPr lang="en-US" sz="2400" dirty="0"/>
          </a:p>
        </p:txBody>
      </p:sp>
      <p:sp>
        <p:nvSpPr>
          <p:cNvPr id="5" name="TextBox 4"/>
          <p:cNvSpPr txBox="1"/>
          <p:nvPr/>
        </p:nvSpPr>
        <p:spPr>
          <a:xfrm>
            <a:off x="1066800" y="1676400"/>
            <a:ext cx="7162800" cy="2677656"/>
          </a:xfrm>
          <a:prstGeom prst="rect">
            <a:avLst/>
          </a:prstGeom>
          <a:noFill/>
        </p:spPr>
        <p:txBody>
          <a:bodyPr wrap="square" rtlCol="0">
            <a:spAutoFit/>
          </a:bodyPr>
          <a:lstStyle/>
          <a:p>
            <a:pPr lvl="0">
              <a:buFont typeface="Wingdings" pitchFamily="2" charset="2"/>
              <a:buChar char="Ø"/>
            </a:pPr>
            <a:r>
              <a:rPr lang="en-US" sz="2800" dirty="0" smtClean="0"/>
              <a:t>Miscellaneous tools &amp; stationary</a:t>
            </a:r>
          </a:p>
          <a:p>
            <a:pPr lvl="0">
              <a:buFont typeface="Wingdings" pitchFamily="2" charset="2"/>
              <a:buChar char="Ø"/>
            </a:pPr>
            <a:r>
              <a:rPr lang="en-US" sz="2800" dirty="0" smtClean="0"/>
              <a:t>Pre FLC Stickers (Annexure I &amp; II)</a:t>
            </a:r>
          </a:p>
          <a:p>
            <a:pPr lvl="0">
              <a:buFont typeface="Wingdings" pitchFamily="2" charset="2"/>
              <a:buChar char="Ø"/>
            </a:pPr>
            <a:r>
              <a:rPr lang="en-US" sz="2800" dirty="0" smtClean="0"/>
              <a:t>Report Formats (Annexure III to VI)</a:t>
            </a:r>
          </a:p>
          <a:p>
            <a:pPr lvl="0">
              <a:buFont typeface="Wingdings" pitchFamily="2" charset="2"/>
              <a:buChar char="Ø"/>
            </a:pPr>
            <a:r>
              <a:rPr lang="en-US" sz="2800" dirty="0" smtClean="0"/>
              <a:t>Mock Poll Record Format (Annexure VII)</a:t>
            </a:r>
          </a:p>
          <a:p>
            <a:pPr lvl="0">
              <a:buFont typeface="Wingdings" pitchFamily="2" charset="2"/>
              <a:buChar char="Ø"/>
            </a:pPr>
            <a:endParaRPr lang="en-US" sz="2800" dirty="0" smtClean="0"/>
          </a:p>
          <a:p>
            <a:pPr lvl="0">
              <a:buFont typeface="Wingdings" pitchFamily="2" charset="2"/>
              <a:buChar char="Ø"/>
            </a:pPr>
            <a:endParaRPr lang="en-US" sz="2800" dirty="0" smtClean="0"/>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457200" y="2362200"/>
            <a:ext cx="8229600" cy="1066800"/>
          </a:xfrm>
        </p:spPr>
        <p:txBody>
          <a:bodyPr/>
          <a:lstStyle/>
          <a:p>
            <a:pPr algn="ctr">
              <a:buFont typeface="Arial" pitchFamily="34" charset="0"/>
              <a:buNone/>
            </a:pPr>
            <a:r>
              <a:rPr lang="en-US" sz="6000" b="1">
                <a:solidFill>
                  <a:srgbClr val="002060"/>
                </a:solidFill>
                <a:latin typeface="Arial" pitchFamily="34" charset="0"/>
                <a:cs typeface="Arial" pitchFamily="34" charset="0"/>
              </a:rPr>
              <a:t>Thank You</a:t>
            </a:r>
          </a:p>
        </p:txBody>
      </p:sp>
      <p:sp>
        <p:nvSpPr>
          <p:cNvPr id="4" name="Slide Number Placeholder 3"/>
          <p:cNvSpPr>
            <a:spLocks noGrp="1"/>
          </p:cNvSpPr>
          <p:nvPr>
            <p:ph type="sldNum" sz="quarter" idx="12"/>
          </p:nvPr>
        </p:nvSpPr>
        <p:spPr/>
        <p:txBody>
          <a:bodyPr/>
          <a:lstStyle/>
          <a:p>
            <a:pPr>
              <a:defRPr/>
            </a:pPr>
            <a:fld id="{42249316-EC29-4088-9C42-7CFFC73209C6}" type="slidenum">
              <a:rPr lang="en-US" smtClean="0"/>
              <a:pPr>
                <a:defRPr/>
              </a:pPr>
              <a:t>25</a:t>
            </a:fld>
            <a:endParaRPr lang="en-US" dirty="0"/>
          </a:p>
        </p:txBody>
      </p:sp>
      <p:pic>
        <p:nvPicPr>
          <p:cNvPr id="35844" name="Picture 1034" descr="j0188657"/>
          <p:cNvPicPr>
            <a:picLocks noChangeAspect="1" noChangeArrowheads="1"/>
          </p:cNvPicPr>
          <p:nvPr/>
        </p:nvPicPr>
        <p:blipFill>
          <a:blip r:embed="rId2" cstate="print"/>
          <a:srcRect/>
          <a:stretch>
            <a:fillRect/>
          </a:stretch>
        </p:blipFill>
        <p:spPr bwMode="auto">
          <a:xfrm rot="2056853">
            <a:off x="642938" y="3328988"/>
            <a:ext cx="1801812" cy="1754187"/>
          </a:xfrm>
          <a:prstGeom prst="rect">
            <a:avLst/>
          </a:prstGeom>
          <a:noFill/>
          <a:ln w="9525">
            <a:noFill/>
            <a:miter lim="800000"/>
            <a:headEnd/>
            <a:tailEnd/>
          </a:ln>
        </p:spPr>
      </p:pic>
      <p:pic>
        <p:nvPicPr>
          <p:cNvPr id="35845" name="Picture 1035" descr="j0188657"/>
          <p:cNvPicPr>
            <a:picLocks noChangeAspect="1" noChangeArrowheads="1"/>
          </p:cNvPicPr>
          <p:nvPr/>
        </p:nvPicPr>
        <p:blipFill>
          <a:blip r:embed="rId2" cstate="print"/>
          <a:srcRect/>
          <a:stretch>
            <a:fillRect/>
          </a:stretch>
        </p:blipFill>
        <p:spPr bwMode="auto">
          <a:xfrm rot="19525076" flipH="1">
            <a:off x="6775450" y="3327400"/>
            <a:ext cx="1801813" cy="1754188"/>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4947</TotalTime>
  <Words>2150</Words>
  <Application>Microsoft Office PowerPoint</Application>
  <PresentationFormat>On-screen Show (4:3)</PresentationFormat>
  <Paragraphs>1342</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Presentation  on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SeshaSai</dc:creator>
  <cp:lastModifiedBy>lenovo</cp:lastModifiedBy>
  <cp:revision>650</cp:revision>
  <dcterms:created xsi:type="dcterms:W3CDTF">2012-06-05T05:56:28Z</dcterms:created>
  <dcterms:modified xsi:type="dcterms:W3CDTF">2018-04-03T07:59:27Z</dcterms:modified>
</cp:coreProperties>
</file>